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Inter"/>
      <p:regular r:id="rId65"/>
      <p:bold r:id="rId66"/>
    </p:embeddedFont>
    <p:embeddedFont>
      <p:font typeface="Work Sans ExtraBold"/>
      <p:bold r:id="rId67"/>
      <p:boldItalic r:id="rId68"/>
    </p:embeddedFont>
    <p:embeddedFont>
      <p:font typeface="IBM Plex Mono SemiBold"/>
      <p:regular r:id="rId69"/>
      <p:bold r:id="rId70"/>
      <p:italic r:id="rId71"/>
      <p:boldItalic r:id="rId72"/>
    </p:embeddedFont>
    <p:embeddedFont>
      <p:font typeface="IBM Plex Mono Thin"/>
      <p:regular r:id="rId73"/>
      <p:bold r:id="rId74"/>
      <p:italic r:id="rId75"/>
      <p:boldItalic r:id="rId76"/>
    </p:embeddedFont>
    <p:embeddedFont>
      <p:font typeface="Work Sans"/>
      <p:regular r:id="rId77"/>
      <p:bold r:id="rId78"/>
      <p:italic r:id="rId79"/>
      <p:boldItalic r:id="rId80"/>
    </p:embeddedFont>
    <p:embeddedFont>
      <p:font typeface="Rajdhani"/>
      <p:regular r:id="rId81"/>
      <p:bold r:id="rId82"/>
    </p:embeddedFont>
    <p:embeddedFont>
      <p:font typeface="Anybody"/>
      <p:regular r:id="rId83"/>
      <p:bold r:id="rId84"/>
      <p:italic r:id="rId85"/>
      <p:boldItalic r:id="rId86"/>
    </p:embeddedFont>
    <p:embeddedFont>
      <p:font typeface="Montserrat SemiBold"/>
      <p:regular r:id="rId87"/>
      <p:bold r:id="rId88"/>
      <p:italic r:id="rId89"/>
      <p:boldItalic r:id="rId90"/>
    </p:embeddedFont>
    <p:embeddedFont>
      <p:font typeface="Inter Light"/>
      <p:regular r:id="rId91"/>
      <p:bold r:id="rId92"/>
    </p:embeddedFont>
    <p:embeddedFont>
      <p:font typeface="Roboto"/>
      <p:regular r:id="rId93"/>
      <p:bold r:id="rId94"/>
      <p:italic r:id="rId95"/>
      <p:boldItalic r:id="rId96"/>
    </p:embeddedFont>
    <p:embeddedFont>
      <p:font typeface="Rajdhani SemiBold"/>
      <p:regular r:id="rId97"/>
      <p:bold r:id="rId98"/>
    </p:embeddedFont>
    <p:embeddedFont>
      <p:font typeface="Montserrat"/>
      <p:regular r:id="rId99"/>
      <p:bold r:id="rId100"/>
      <p:italic r:id="rId101"/>
      <p:boldItalic r:id="rId102"/>
    </p:embeddedFont>
    <p:embeddedFont>
      <p:font typeface="Montserrat Medium"/>
      <p:regular r:id="rId103"/>
      <p:bold r:id="rId104"/>
      <p:italic r:id="rId105"/>
      <p:boldItalic r:id="rId106"/>
    </p:embeddedFont>
    <p:embeddedFont>
      <p:font typeface="Open Sans SemiBold"/>
      <p:regular r:id="rId107"/>
      <p:bold r:id="rId108"/>
      <p:italic r:id="rId109"/>
      <p:boldItalic r:id="rId110"/>
    </p:embeddedFont>
    <p:embeddedFont>
      <p:font typeface="Montserrat ExtraBold"/>
      <p:bold r:id="rId111"/>
      <p:boldItalic r:id="rId112"/>
    </p:embeddedFont>
    <p:embeddedFont>
      <p:font typeface="Inter Medium"/>
      <p:regular r:id="rId113"/>
      <p:bold r:id="rId114"/>
    </p:embeddedFont>
    <p:embeddedFont>
      <p:font typeface="Open Sans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19" roundtripDataSignature="AMtx7mi2/bsbsH64egnjLB0pp/Grwf4Z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OpenSansSemiBold-regular.fntdata"/><Relationship Id="rId106" Type="http://schemas.openxmlformats.org/officeDocument/2006/relationships/font" Target="fonts/MontserratMedium-boldItalic.fntdata"/><Relationship Id="rId105" Type="http://schemas.openxmlformats.org/officeDocument/2006/relationships/font" Target="fonts/MontserratMedium-italic.fntdata"/><Relationship Id="rId104" Type="http://schemas.openxmlformats.org/officeDocument/2006/relationships/font" Target="fonts/MontserratMedium-bold.fntdata"/><Relationship Id="rId109" Type="http://schemas.openxmlformats.org/officeDocument/2006/relationships/font" Target="fonts/OpenSansSemiBold-italic.fntdata"/><Relationship Id="rId108" Type="http://schemas.openxmlformats.org/officeDocument/2006/relationships/font" Target="fonts/OpenSansSemiBold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MontserratMedium-regular.fntdata"/><Relationship Id="rId102" Type="http://schemas.openxmlformats.org/officeDocument/2006/relationships/font" Target="fonts/Montserrat-boldItalic.fntdata"/><Relationship Id="rId101" Type="http://schemas.openxmlformats.org/officeDocument/2006/relationships/font" Target="fonts/Montserrat-italic.fntdata"/><Relationship Id="rId100" Type="http://schemas.openxmlformats.org/officeDocument/2006/relationships/font" Target="fonts/Montserrat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oboto-italic.fntdata"/><Relationship Id="rId94" Type="http://schemas.openxmlformats.org/officeDocument/2006/relationships/font" Target="fonts/Roboto-bold.fntdata"/><Relationship Id="rId97" Type="http://schemas.openxmlformats.org/officeDocument/2006/relationships/font" Target="fonts/RajdhaniSemiBold-regular.fntdata"/><Relationship Id="rId96" Type="http://schemas.openxmlformats.org/officeDocument/2006/relationships/font" Target="fonts/Roboto-boldItalic.fntdata"/><Relationship Id="rId11" Type="http://schemas.openxmlformats.org/officeDocument/2006/relationships/slide" Target="slides/slide6.xml"/><Relationship Id="rId99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98" Type="http://schemas.openxmlformats.org/officeDocument/2006/relationships/font" Target="fonts/Rajdhani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InterLight-regular.fntdata"/><Relationship Id="rId90" Type="http://schemas.openxmlformats.org/officeDocument/2006/relationships/font" Target="fonts/MontserratSemiBold-boldItalic.fntdata"/><Relationship Id="rId93" Type="http://schemas.openxmlformats.org/officeDocument/2006/relationships/font" Target="fonts/Roboto-regular.fntdata"/><Relationship Id="rId92" Type="http://schemas.openxmlformats.org/officeDocument/2006/relationships/font" Target="fonts/InterLight-bold.fntdata"/><Relationship Id="rId118" Type="http://schemas.openxmlformats.org/officeDocument/2006/relationships/font" Target="fonts/OpenSans-boldItalic.fntdata"/><Relationship Id="rId117" Type="http://schemas.openxmlformats.org/officeDocument/2006/relationships/font" Target="fonts/OpenSans-italic.fntdata"/><Relationship Id="rId116" Type="http://schemas.openxmlformats.org/officeDocument/2006/relationships/font" Target="fonts/OpenSans-bold.fntdata"/><Relationship Id="rId115" Type="http://schemas.openxmlformats.org/officeDocument/2006/relationships/font" Target="fonts/OpenSans-regular.fntdata"/><Relationship Id="rId119" Type="http://customschemas.google.com/relationships/presentationmetadata" Target="metadata"/><Relationship Id="rId15" Type="http://schemas.openxmlformats.org/officeDocument/2006/relationships/slide" Target="slides/slide10.xml"/><Relationship Id="rId110" Type="http://schemas.openxmlformats.org/officeDocument/2006/relationships/font" Target="fonts/OpenSansSemiBold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InterMedium-bold.fntdata"/><Relationship Id="rId18" Type="http://schemas.openxmlformats.org/officeDocument/2006/relationships/slide" Target="slides/slide13.xml"/><Relationship Id="rId113" Type="http://schemas.openxmlformats.org/officeDocument/2006/relationships/font" Target="fonts/InterMedium-regular.fntdata"/><Relationship Id="rId112" Type="http://schemas.openxmlformats.org/officeDocument/2006/relationships/font" Target="fonts/MontserratExtraBold-boldItalic.fntdata"/><Relationship Id="rId111" Type="http://schemas.openxmlformats.org/officeDocument/2006/relationships/font" Target="fonts/MontserratExtraBold-bold.fntdata"/><Relationship Id="rId84" Type="http://schemas.openxmlformats.org/officeDocument/2006/relationships/font" Target="fonts/Anybody-bold.fntdata"/><Relationship Id="rId83" Type="http://schemas.openxmlformats.org/officeDocument/2006/relationships/font" Target="fonts/Anybody-regular.fntdata"/><Relationship Id="rId86" Type="http://schemas.openxmlformats.org/officeDocument/2006/relationships/font" Target="fonts/Anybody-boldItalic.fntdata"/><Relationship Id="rId85" Type="http://schemas.openxmlformats.org/officeDocument/2006/relationships/font" Target="fonts/Anybody-italic.fntdata"/><Relationship Id="rId88" Type="http://schemas.openxmlformats.org/officeDocument/2006/relationships/font" Target="fonts/MontserratSemiBold-bold.fntdata"/><Relationship Id="rId87" Type="http://schemas.openxmlformats.org/officeDocument/2006/relationships/font" Target="fonts/MontserratSemiBold-regular.fntdata"/><Relationship Id="rId89" Type="http://schemas.openxmlformats.org/officeDocument/2006/relationships/font" Target="fonts/MontserratSemiBold-italic.fntdata"/><Relationship Id="rId80" Type="http://schemas.openxmlformats.org/officeDocument/2006/relationships/font" Target="fonts/WorkSans-boldItalic.fntdata"/><Relationship Id="rId82" Type="http://schemas.openxmlformats.org/officeDocument/2006/relationships/font" Target="fonts/Rajdhani-bold.fntdata"/><Relationship Id="rId81" Type="http://schemas.openxmlformats.org/officeDocument/2006/relationships/font" Target="fonts/Rajdhani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BMPlexMonoThin-regular.fntdata"/><Relationship Id="rId72" Type="http://schemas.openxmlformats.org/officeDocument/2006/relationships/font" Target="fonts/IBMPlexMonoSemiBold-boldItalic.fntdata"/><Relationship Id="rId75" Type="http://schemas.openxmlformats.org/officeDocument/2006/relationships/font" Target="fonts/IBMPlexMonoThin-italic.fntdata"/><Relationship Id="rId74" Type="http://schemas.openxmlformats.org/officeDocument/2006/relationships/font" Target="fonts/IBMPlexMonoThin-bold.fntdata"/><Relationship Id="rId77" Type="http://schemas.openxmlformats.org/officeDocument/2006/relationships/font" Target="fonts/WorkSans-regular.fntdata"/><Relationship Id="rId76" Type="http://schemas.openxmlformats.org/officeDocument/2006/relationships/font" Target="fonts/IBMPlexMonoThin-boldItalic.fntdata"/><Relationship Id="rId79" Type="http://schemas.openxmlformats.org/officeDocument/2006/relationships/font" Target="fonts/WorkSans-italic.fntdata"/><Relationship Id="rId78" Type="http://schemas.openxmlformats.org/officeDocument/2006/relationships/font" Target="fonts/WorkSans-bold.fntdata"/><Relationship Id="rId71" Type="http://schemas.openxmlformats.org/officeDocument/2006/relationships/font" Target="fonts/IBMPlexMonoSemiBold-italic.fntdata"/><Relationship Id="rId70" Type="http://schemas.openxmlformats.org/officeDocument/2006/relationships/font" Target="fonts/IBMPlexMonoSemiBold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font" Target="fonts/Inter-bold.fntdata"/><Relationship Id="rId65" Type="http://schemas.openxmlformats.org/officeDocument/2006/relationships/font" Target="fonts/Inter-regular.fntdata"/><Relationship Id="rId68" Type="http://schemas.openxmlformats.org/officeDocument/2006/relationships/font" Target="fonts/WorkSansExtraBold-boldItalic.fntdata"/><Relationship Id="rId67" Type="http://schemas.openxmlformats.org/officeDocument/2006/relationships/font" Target="fonts/WorkSansExtraBold-bold.fntdata"/><Relationship Id="rId60" Type="http://schemas.openxmlformats.org/officeDocument/2006/relationships/slide" Target="slides/slide55.xml"/><Relationship Id="rId69" Type="http://schemas.openxmlformats.org/officeDocument/2006/relationships/font" Target="fonts/IBMPlexMonoSemiBold-regular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2" name="Google Shape;382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0" name="Google Shape;390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6" name="Google Shape;396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2" name="Google Shape;402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8" name="Google Shape;408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4" name="Google Shape;414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3" name="Google Shape;423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4" name="Google Shape;434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3" name="Google Shape;443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2" name="Google Shape;452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5" name="Google Shape;465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2" name="Google Shape;472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9" name="Google Shape;479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6" name="Google Shape;486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3" name="Google Shape;493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9" name="Google Shape;509;p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6" name="Google Shape;526;p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negro con planeta">
  <p:cSld name="SECTION_TITLE_AND_DESCRIPTION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1" name="Google Shape;1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2" cy="5142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294" y="179659"/>
            <a:ext cx="356616" cy="26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negro con grilla">
  <p:cSld name="MAIN_POINT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294" y="179659"/>
            <a:ext cx="356616" cy="26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78" y="3241892"/>
            <a:ext cx="1301965" cy="130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0"/>
          <p:cNvPicPr preferRelativeResize="0"/>
          <p:nvPr/>
        </p:nvPicPr>
        <p:blipFill rotWithShape="1">
          <a:blip r:embed="rId5">
            <a:alphaModFix/>
          </a:blip>
          <a:srcRect b="0" l="36378" r="0" t="0"/>
          <a:stretch/>
        </p:blipFill>
        <p:spPr>
          <a:xfrm>
            <a:off x="0" y="778144"/>
            <a:ext cx="685973" cy="107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29092">
            <a:off x="6660982" y="2918699"/>
            <a:ext cx="2002161" cy="180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1464" y="2966925"/>
            <a:ext cx="921826" cy="118108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0"/>
          <p:cNvSpPr txBox="1"/>
          <p:nvPr/>
        </p:nvSpPr>
        <p:spPr>
          <a:xfrm>
            <a:off x="0" y="4885025"/>
            <a:ext cx="9144000" cy="274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chemeClr val="dk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57" name="Google Shape;57;p70"/>
          <p:cNvSpPr txBox="1"/>
          <p:nvPr/>
        </p:nvSpPr>
        <p:spPr>
          <a:xfrm>
            <a:off x="195975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chemeClr val="dk1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portada 2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1" name="Google Shape;6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294" y="179659"/>
            <a:ext cx="356616" cy="26389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1"/>
          <p:cNvSpPr txBox="1"/>
          <p:nvPr/>
        </p:nvSpPr>
        <p:spPr>
          <a:xfrm>
            <a:off x="0" y="4885025"/>
            <a:ext cx="9144000" cy="274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chemeClr val="dk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63" name="Google Shape;63;p71"/>
          <p:cNvSpPr txBox="1"/>
          <p:nvPr/>
        </p:nvSpPr>
        <p:spPr>
          <a:xfrm>
            <a:off x="195975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chemeClr val="dk1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6" name="Google Shape;66;p72"/>
          <p:cNvSpPr txBox="1"/>
          <p:nvPr/>
        </p:nvSpPr>
        <p:spPr>
          <a:xfrm>
            <a:off x="0" y="4885013"/>
            <a:ext cx="9144000" cy="274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chemeClr val="dk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67" name="Google Shape;67;p72"/>
          <p:cNvSpPr txBox="1"/>
          <p:nvPr/>
        </p:nvSpPr>
        <p:spPr>
          <a:xfrm>
            <a:off x="195975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chemeClr val="dk1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  <p:pic>
        <p:nvPicPr>
          <p:cNvPr id="68" name="Google Shape;68;p72"/>
          <p:cNvPicPr preferRelativeResize="0"/>
          <p:nvPr/>
        </p:nvPicPr>
        <p:blipFill rotWithShape="1">
          <a:blip r:embed="rId2">
            <a:alphaModFix/>
          </a:blip>
          <a:srcRect b="13000" l="0" r="0" t="13001"/>
          <a:stretch/>
        </p:blipFill>
        <p:spPr>
          <a:xfrm>
            <a:off x="8373247" y="77294"/>
            <a:ext cx="617375" cy="44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marillo frase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3"/>
          <p:cNvPicPr preferRelativeResize="0"/>
          <p:nvPr/>
        </p:nvPicPr>
        <p:blipFill rotWithShape="1">
          <a:blip r:embed="rId3">
            <a:alphaModFix/>
          </a:blip>
          <a:srcRect b="13000" l="0" r="0" t="13001"/>
          <a:stretch/>
        </p:blipFill>
        <p:spPr>
          <a:xfrm>
            <a:off x="8373247" y="77294"/>
            <a:ext cx="617375" cy="44748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3"/>
          <p:cNvSpPr txBox="1"/>
          <p:nvPr/>
        </p:nvSpPr>
        <p:spPr>
          <a:xfrm>
            <a:off x="0" y="4885025"/>
            <a:ext cx="9144000" cy="27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rgbClr val="FFFF0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rgbClr val="FFFF0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73" name="Google Shape;73;p73"/>
          <p:cNvSpPr txBox="1"/>
          <p:nvPr/>
        </p:nvSpPr>
        <p:spPr>
          <a:xfrm>
            <a:off x="137800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FFFF01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rgbClr val="FFFF01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74"/>
          <p:cNvPicPr preferRelativeResize="0"/>
          <p:nvPr/>
        </p:nvPicPr>
        <p:blipFill rotWithShape="1">
          <a:blip r:embed="rId2">
            <a:alphaModFix/>
          </a:blip>
          <a:srcRect b="0" l="178" r="178" t="0"/>
          <a:stretch/>
        </p:blipFill>
        <p:spPr>
          <a:xfrm>
            <a:off x="8547694" y="274320"/>
            <a:ext cx="278027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4"/>
          <p:cNvSpPr txBox="1"/>
          <p:nvPr/>
        </p:nvSpPr>
        <p:spPr>
          <a:xfrm>
            <a:off x="-54425" y="4885025"/>
            <a:ext cx="9274800" cy="274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rgbClr val="22222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rgbClr val="22222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77" name="Google Shape;77;p74"/>
          <p:cNvSpPr txBox="1"/>
          <p:nvPr/>
        </p:nvSpPr>
        <p:spPr>
          <a:xfrm>
            <a:off x="137800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222222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rgbClr val="222222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  <p:sp>
        <p:nvSpPr>
          <p:cNvPr id="78" name="Google Shape;78;p74"/>
          <p:cNvSpPr txBox="1"/>
          <p:nvPr>
            <p:ph idx="12" type="sldNum"/>
          </p:nvPr>
        </p:nvSpPr>
        <p:spPr>
          <a:xfrm>
            <a:off x="8434613" y="4885013"/>
            <a:ext cx="278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9" name="Google Shape;79;p74"/>
          <p:cNvSpPr txBox="1"/>
          <p:nvPr/>
        </p:nvSpPr>
        <p:spPr>
          <a:xfrm>
            <a:off x="8711079" y="4885241"/>
            <a:ext cx="22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s-419" sz="500" u="none" cap="none" strike="noStrike">
                <a:solidFill>
                  <a:srgbClr val="434343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b="0" i="0" sz="500" u="none" cap="none" strike="noStrike">
              <a:solidFill>
                <a:srgbClr val="434343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2">
  <p:cSld name="SECTION_HEADER_1_1_1_1_1_1_1_1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5"/>
          <p:cNvSpPr txBox="1"/>
          <p:nvPr/>
        </p:nvSpPr>
        <p:spPr>
          <a:xfrm>
            <a:off x="-54425" y="4885025"/>
            <a:ext cx="9274800" cy="274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rgbClr val="22222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rgbClr val="22222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82" name="Google Shape;82;p75"/>
          <p:cNvSpPr txBox="1"/>
          <p:nvPr/>
        </p:nvSpPr>
        <p:spPr>
          <a:xfrm>
            <a:off x="137800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222222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rgbClr val="222222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  <p:pic>
        <p:nvPicPr>
          <p:cNvPr id="83" name="Google Shape;83;p75"/>
          <p:cNvPicPr preferRelativeResize="0"/>
          <p:nvPr/>
        </p:nvPicPr>
        <p:blipFill rotWithShape="1">
          <a:blip r:embed="rId2">
            <a:alphaModFix/>
          </a:blip>
          <a:srcRect b="0" l="178" r="178" t="0"/>
          <a:stretch/>
        </p:blipFill>
        <p:spPr>
          <a:xfrm>
            <a:off x="8547694" y="274320"/>
            <a:ext cx="278027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5"/>
          <p:cNvSpPr txBox="1"/>
          <p:nvPr>
            <p:ph idx="12" type="sldNum"/>
          </p:nvPr>
        </p:nvSpPr>
        <p:spPr>
          <a:xfrm>
            <a:off x="8434613" y="4885013"/>
            <a:ext cx="278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5" name="Google Shape;85;p75"/>
          <p:cNvSpPr txBox="1"/>
          <p:nvPr/>
        </p:nvSpPr>
        <p:spPr>
          <a:xfrm>
            <a:off x="8711079" y="4885241"/>
            <a:ext cx="22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s-419" sz="500" u="none" cap="none" strike="noStrike">
                <a:solidFill>
                  <a:srgbClr val="434343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b="0" i="0" sz="500" u="none" cap="none" strike="noStrike">
              <a:solidFill>
                <a:srgbClr val="434343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6"/>
          <p:cNvSpPr txBox="1"/>
          <p:nvPr/>
        </p:nvSpPr>
        <p:spPr>
          <a:xfrm>
            <a:off x="0" y="4885025"/>
            <a:ext cx="9144000" cy="27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rgbClr val="FFFF0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rgbClr val="FFFF0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89" name="Google Shape;89;p76"/>
          <p:cNvSpPr txBox="1"/>
          <p:nvPr/>
        </p:nvSpPr>
        <p:spPr>
          <a:xfrm>
            <a:off x="137800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FFFF01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rgbClr val="FFFF01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_Yellow-back">
  <p:cSld name="DEFAULT_1">
    <p:bg>
      <p:bgPr>
        <a:solidFill>
          <a:srgbClr val="FFFF0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7"/>
          <p:cNvSpPr txBox="1"/>
          <p:nvPr/>
        </p:nvSpPr>
        <p:spPr>
          <a:xfrm>
            <a:off x="0" y="4885025"/>
            <a:ext cx="9144000" cy="27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rgbClr val="FFFF0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rgbClr val="FFFF0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92" name="Google Shape;92;p77"/>
          <p:cNvSpPr txBox="1"/>
          <p:nvPr>
            <p:ph idx="12" type="sldNum"/>
          </p:nvPr>
        </p:nvSpPr>
        <p:spPr>
          <a:xfrm>
            <a:off x="8434613" y="4885013"/>
            <a:ext cx="278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3" name="Google Shape;93;p77"/>
          <p:cNvSpPr txBox="1"/>
          <p:nvPr/>
        </p:nvSpPr>
        <p:spPr>
          <a:xfrm>
            <a:off x="8712729" y="4897166"/>
            <a:ext cx="22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s-419" sz="500" u="none" cap="none" strike="noStrike">
                <a:solidFill>
                  <a:srgbClr val="434343"/>
                </a:solidFill>
                <a:latin typeface="Inter Light"/>
                <a:ea typeface="Inter Light"/>
                <a:cs typeface="Inter Light"/>
                <a:sym typeface="Inter Light"/>
              </a:rPr>
              <a:t> / 30</a:t>
            </a:r>
            <a:endParaRPr b="0" i="0" sz="500" u="none" cap="none" strike="noStrike">
              <a:solidFill>
                <a:srgbClr val="434343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4" name="Google Shape;94;p77"/>
          <p:cNvSpPr txBox="1"/>
          <p:nvPr/>
        </p:nvSpPr>
        <p:spPr>
          <a:xfrm>
            <a:off x="137800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rgbClr val="FFFF01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rgbClr val="FFFF01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  <p:pic>
        <p:nvPicPr>
          <p:cNvPr id="95" name="Google Shape;95;p77"/>
          <p:cNvPicPr preferRelativeResize="0"/>
          <p:nvPr/>
        </p:nvPicPr>
        <p:blipFill rotWithShape="1">
          <a:blip r:embed="rId2">
            <a:alphaModFix/>
          </a:blip>
          <a:srcRect b="0" l="178" r="178" t="0"/>
          <a:stretch/>
        </p:blipFill>
        <p:spPr>
          <a:xfrm>
            <a:off x="8547694" y="274320"/>
            <a:ext cx="278027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_Black-back">
  <p:cSld name="DEFAUL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7694" y="274320"/>
            <a:ext cx="278027" cy="20574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8"/>
          <p:cNvSpPr txBox="1"/>
          <p:nvPr/>
        </p:nvSpPr>
        <p:spPr>
          <a:xfrm>
            <a:off x="0" y="4885013"/>
            <a:ext cx="9144000" cy="274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chemeClr val="dk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99" name="Google Shape;99;p78"/>
          <p:cNvSpPr txBox="1"/>
          <p:nvPr>
            <p:ph idx="12" type="sldNum"/>
          </p:nvPr>
        </p:nvSpPr>
        <p:spPr>
          <a:xfrm>
            <a:off x="8434613" y="4885013"/>
            <a:ext cx="278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0" name="Google Shape;100;p78"/>
          <p:cNvSpPr txBox="1"/>
          <p:nvPr/>
        </p:nvSpPr>
        <p:spPr>
          <a:xfrm>
            <a:off x="8711079" y="4885241"/>
            <a:ext cx="22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s-419" sz="500" u="none" cap="none" strike="noStrike">
                <a:solidFill>
                  <a:srgbClr val="434343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b="0" i="0" sz="500" u="none" cap="none" strike="noStrike">
              <a:solidFill>
                <a:srgbClr val="434343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1" name="Google Shape;101;p78"/>
          <p:cNvSpPr txBox="1"/>
          <p:nvPr/>
        </p:nvSpPr>
        <p:spPr>
          <a:xfrm>
            <a:off x="195975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chemeClr val="dk1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  <p:sp>
        <p:nvSpPr>
          <p:cNvPr id="102" name="Google Shape;102;p78"/>
          <p:cNvSpPr txBox="1"/>
          <p:nvPr/>
        </p:nvSpPr>
        <p:spPr>
          <a:xfrm>
            <a:off x="685800" y="0"/>
            <a:ext cx="741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05" name="Google Shape;105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principal 2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5" name="Google Shape;1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2"/>
          <p:cNvPicPr preferRelativeResize="0"/>
          <p:nvPr/>
        </p:nvPicPr>
        <p:blipFill rotWithShape="1">
          <a:blip r:embed="rId3">
            <a:alphaModFix/>
          </a:blip>
          <a:srcRect b="13000" l="0" r="0" t="13001"/>
          <a:stretch/>
        </p:blipFill>
        <p:spPr>
          <a:xfrm>
            <a:off x="8373247" y="77294"/>
            <a:ext cx="617375" cy="44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portada 1 1">
  <p:cSld name="CAPTION_ONL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08" name="Google Shape;108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44"/>
            <a:ext cx="9141712" cy="514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294" y="179659"/>
            <a:ext cx="356616" cy="26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81"/>
          <p:cNvPicPr preferRelativeResize="0"/>
          <p:nvPr/>
        </p:nvPicPr>
        <p:blipFill rotWithShape="1">
          <a:blip r:embed="rId2">
            <a:alphaModFix/>
          </a:blip>
          <a:srcRect b="0" l="0" r="44289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1"/>
          <p:cNvSpPr/>
          <p:nvPr/>
        </p:nvSpPr>
        <p:spPr>
          <a:xfrm rot="503487">
            <a:off x="1145079" y="680752"/>
            <a:ext cx="6748201" cy="2832055"/>
          </a:xfrm>
          <a:custGeom>
            <a:rect b="b" l="l" r="r" t="t"/>
            <a:pathLst>
              <a:path extrusionOk="0" h="94414" w="224969">
                <a:moveTo>
                  <a:pt x="216301" y="1"/>
                </a:moveTo>
                <a:cubicBezTo>
                  <a:pt x="215622" y="394"/>
                  <a:pt x="214944" y="787"/>
                  <a:pt x="214289" y="1204"/>
                </a:cubicBezTo>
                <a:cubicBezTo>
                  <a:pt x="211693" y="2835"/>
                  <a:pt x="209348" y="4668"/>
                  <a:pt x="207109" y="6561"/>
                </a:cubicBezTo>
                <a:cubicBezTo>
                  <a:pt x="204871" y="8478"/>
                  <a:pt x="202835" y="10431"/>
                  <a:pt x="200847" y="12336"/>
                </a:cubicBezTo>
                <a:cubicBezTo>
                  <a:pt x="196858" y="16158"/>
                  <a:pt x="193048" y="19789"/>
                  <a:pt x="188929" y="22516"/>
                </a:cubicBezTo>
                <a:cubicBezTo>
                  <a:pt x="187893" y="23170"/>
                  <a:pt x="186857" y="23813"/>
                  <a:pt x="185785" y="24349"/>
                </a:cubicBezTo>
                <a:cubicBezTo>
                  <a:pt x="184726" y="24921"/>
                  <a:pt x="183618" y="25385"/>
                  <a:pt x="182487" y="25826"/>
                </a:cubicBezTo>
                <a:cubicBezTo>
                  <a:pt x="181344" y="26266"/>
                  <a:pt x="180154" y="26635"/>
                  <a:pt x="178951" y="26980"/>
                </a:cubicBezTo>
                <a:cubicBezTo>
                  <a:pt x="177725" y="27314"/>
                  <a:pt x="176499" y="27612"/>
                  <a:pt x="175225" y="27873"/>
                </a:cubicBezTo>
                <a:cubicBezTo>
                  <a:pt x="170141" y="28933"/>
                  <a:pt x="164699" y="29469"/>
                  <a:pt x="159068" y="30386"/>
                </a:cubicBezTo>
                <a:cubicBezTo>
                  <a:pt x="156258" y="30850"/>
                  <a:pt x="153388" y="31421"/>
                  <a:pt x="150507" y="32243"/>
                </a:cubicBezTo>
                <a:cubicBezTo>
                  <a:pt x="149067" y="32648"/>
                  <a:pt x="147626" y="33136"/>
                  <a:pt x="146197" y="33684"/>
                </a:cubicBezTo>
                <a:cubicBezTo>
                  <a:pt x="144768" y="34267"/>
                  <a:pt x="143352" y="34898"/>
                  <a:pt x="141982" y="35648"/>
                </a:cubicBezTo>
                <a:cubicBezTo>
                  <a:pt x="139220" y="37136"/>
                  <a:pt x="136660" y="39089"/>
                  <a:pt x="134446" y="41208"/>
                </a:cubicBezTo>
                <a:cubicBezTo>
                  <a:pt x="132231" y="43340"/>
                  <a:pt x="130326" y="45661"/>
                  <a:pt x="128600" y="47983"/>
                </a:cubicBezTo>
                <a:cubicBezTo>
                  <a:pt x="125159" y="52638"/>
                  <a:pt x="122361" y="57365"/>
                  <a:pt x="119170" y="61461"/>
                </a:cubicBezTo>
                <a:cubicBezTo>
                  <a:pt x="118396" y="62497"/>
                  <a:pt x="117539" y="63425"/>
                  <a:pt x="116705" y="64402"/>
                </a:cubicBezTo>
                <a:cubicBezTo>
                  <a:pt x="116301" y="64890"/>
                  <a:pt x="115836" y="65330"/>
                  <a:pt x="115396" y="65795"/>
                </a:cubicBezTo>
                <a:lnTo>
                  <a:pt x="114050" y="67152"/>
                </a:lnTo>
                <a:lnTo>
                  <a:pt x="112621" y="68438"/>
                </a:lnTo>
                <a:cubicBezTo>
                  <a:pt x="112133" y="68855"/>
                  <a:pt x="111681" y="69307"/>
                  <a:pt x="111157" y="69688"/>
                </a:cubicBezTo>
                <a:lnTo>
                  <a:pt x="109645" y="70879"/>
                </a:lnTo>
                <a:cubicBezTo>
                  <a:pt x="109395" y="71069"/>
                  <a:pt x="109157" y="71284"/>
                  <a:pt x="108883" y="71462"/>
                </a:cubicBezTo>
                <a:lnTo>
                  <a:pt x="108085" y="72010"/>
                </a:lnTo>
                <a:cubicBezTo>
                  <a:pt x="103882" y="74963"/>
                  <a:pt x="99263" y="77356"/>
                  <a:pt x="94369" y="79023"/>
                </a:cubicBezTo>
                <a:cubicBezTo>
                  <a:pt x="89488" y="80678"/>
                  <a:pt x="84368" y="81666"/>
                  <a:pt x="79224" y="81892"/>
                </a:cubicBezTo>
                <a:cubicBezTo>
                  <a:pt x="78867" y="81925"/>
                  <a:pt x="78510" y="81932"/>
                  <a:pt x="78153" y="81932"/>
                </a:cubicBezTo>
                <a:cubicBezTo>
                  <a:pt x="77867" y="81932"/>
                  <a:pt x="77581" y="81928"/>
                  <a:pt x="77296" y="81928"/>
                </a:cubicBezTo>
                <a:lnTo>
                  <a:pt x="75367" y="81916"/>
                </a:lnTo>
                <a:lnTo>
                  <a:pt x="73438" y="81785"/>
                </a:lnTo>
                <a:cubicBezTo>
                  <a:pt x="72795" y="81737"/>
                  <a:pt x="72152" y="81725"/>
                  <a:pt x="71509" y="81630"/>
                </a:cubicBezTo>
                <a:cubicBezTo>
                  <a:pt x="68937" y="81344"/>
                  <a:pt x="66354" y="80868"/>
                  <a:pt x="63746" y="80285"/>
                </a:cubicBezTo>
                <a:cubicBezTo>
                  <a:pt x="58543" y="79118"/>
                  <a:pt x="53305" y="77499"/>
                  <a:pt x="47851" y="76106"/>
                </a:cubicBezTo>
                <a:cubicBezTo>
                  <a:pt x="45125" y="75415"/>
                  <a:pt x="42351" y="74772"/>
                  <a:pt x="39517" y="74296"/>
                </a:cubicBezTo>
                <a:cubicBezTo>
                  <a:pt x="36683" y="73808"/>
                  <a:pt x="33778" y="73486"/>
                  <a:pt x="30837" y="73415"/>
                </a:cubicBezTo>
                <a:cubicBezTo>
                  <a:pt x="30459" y="73406"/>
                  <a:pt x="30079" y="73401"/>
                  <a:pt x="29699" y="73401"/>
                </a:cubicBezTo>
                <a:cubicBezTo>
                  <a:pt x="27118" y="73401"/>
                  <a:pt x="24516" y="73616"/>
                  <a:pt x="21932" y="74093"/>
                </a:cubicBezTo>
                <a:cubicBezTo>
                  <a:pt x="18943" y="74689"/>
                  <a:pt x="16038" y="75629"/>
                  <a:pt x="13311" y="77022"/>
                </a:cubicBezTo>
                <a:lnTo>
                  <a:pt x="12288" y="77546"/>
                </a:lnTo>
                <a:lnTo>
                  <a:pt x="11299" y="78130"/>
                </a:lnTo>
                <a:lnTo>
                  <a:pt x="10811" y="78427"/>
                </a:lnTo>
                <a:lnTo>
                  <a:pt x="10323" y="78749"/>
                </a:lnTo>
                <a:lnTo>
                  <a:pt x="9370" y="79392"/>
                </a:lnTo>
                <a:lnTo>
                  <a:pt x="8442" y="80082"/>
                </a:lnTo>
                <a:lnTo>
                  <a:pt x="7989" y="80439"/>
                </a:lnTo>
                <a:lnTo>
                  <a:pt x="7549" y="80820"/>
                </a:lnTo>
                <a:lnTo>
                  <a:pt x="6668" y="81582"/>
                </a:lnTo>
                <a:lnTo>
                  <a:pt x="5834" y="82404"/>
                </a:lnTo>
                <a:lnTo>
                  <a:pt x="5418" y="82821"/>
                </a:lnTo>
                <a:lnTo>
                  <a:pt x="5025" y="83249"/>
                </a:lnTo>
                <a:lnTo>
                  <a:pt x="4251" y="84142"/>
                </a:lnTo>
                <a:lnTo>
                  <a:pt x="3536" y="85083"/>
                </a:lnTo>
                <a:lnTo>
                  <a:pt x="3179" y="85559"/>
                </a:lnTo>
                <a:lnTo>
                  <a:pt x="2858" y="86047"/>
                </a:lnTo>
                <a:lnTo>
                  <a:pt x="2215" y="87047"/>
                </a:lnTo>
                <a:lnTo>
                  <a:pt x="1643" y="88107"/>
                </a:lnTo>
                <a:lnTo>
                  <a:pt x="1369" y="88631"/>
                </a:lnTo>
                <a:lnTo>
                  <a:pt x="1119" y="89179"/>
                </a:lnTo>
                <a:lnTo>
                  <a:pt x="643" y="90274"/>
                </a:lnTo>
                <a:cubicBezTo>
                  <a:pt x="643" y="90286"/>
                  <a:pt x="631" y="90322"/>
                  <a:pt x="631" y="90333"/>
                </a:cubicBezTo>
                <a:cubicBezTo>
                  <a:pt x="0" y="91846"/>
                  <a:pt x="727" y="93572"/>
                  <a:pt x="2239" y="94191"/>
                </a:cubicBezTo>
                <a:cubicBezTo>
                  <a:pt x="2608" y="94342"/>
                  <a:pt x="2990" y="94414"/>
                  <a:pt x="3365" y="94414"/>
                </a:cubicBezTo>
                <a:cubicBezTo>
                  <a:pt x="4528" y="94414"/>
                  <a:pt x="5628" y="93727"/>
                  <a:pt x="6096" y="92584"/>
                </a:cubicBezTo>
                <a:lnTo>
                  <a:pt x="6156" y="92453"/>
                </a:lnTo>
                <a:cubicBezTo>
                  <a:pt x="7918" y="88155"/>
                  <a:pt x="11621" y="84666"/>
                  <a:pt x="16050" y="82559"/>
                </a:cubicBezTo>
                <a:cubicBezTo>
                  <a:pt x="18253" y="81463"/>
                  <a:pt x="20646" y="80737"/>
                  <a:pt x="23063" y="80297"/>
                </a:cubicBezTo>
                <a:cubicBezTo>
                  <a:pt x="25004" y="79968"/>
                  <a:pt x="26998" y="79810"/>
                  <a:pt x="29008" y="79810"/>
                </a:cubicBezTo>
                <a:cubicBezTo>
                  <a:pt x="29549" y="79810"/>
                  <a:pt x="30092" y="79821"/>
                  <a:pt x="30635" y="79844"/>
                </a:cubicBezTo>
                <a:cubicBezTo>
                  <a:pt x="33195" y="79951"/>
                  <a:pt x="35779" y="80261"/>
                  <a:pt x="38374" y="80749"/>
                </a:cubicBezTo>
                <a:cubicBezTo>
                  <a:pt x="40958" y="81225"/>
                  <a:pt x="43553" y="81868"/>
                  <a:pt x="46161" y="82571"/>
                </a:cubicBezTo>
                <a:cubicBezTo>
                  <a:pt x="51364" y="83987"/>
                  <a:pt x="56638" y="85702"/>
                  <a:pt x="62175" y="87035"/>
                </a:cubicBezTo>
                <a:cubicBezTo>
                  <a:pt x="64937" y="87714"/>
                  <a:pt x="67771" y="88286"/>
                  <a:pt x="70664" y="88655"/>
                </a:cubicBezTo>
                <a:cubicBezTo>
                  <a:pt x="71390" y="88762"/>
                  <a:pt x="72128" y="88798"/>
                  <a:pt x="72855" y="88869"/>
                </a:cubicBezTo>
                <a:lnTo>
                  <a:pt x="75057" y="89048"/>
                </a:lnTo>
                <a:lnTo>
                  <a:pt x="77260" y="89083"/>
                </a:lnTo>
                <a:cubicBezTo>
                  <a:pt x="77712" y="89091"/>
                  <a:pt x="78169" y="89107"/>
                  <a:pt x="78628" y="89107"/>
                </a:cubicBezTo>
                <a:cubicBezTo>
                  <a:pt x="78906" y="89107"/>
                  <a:pt x="79184" y="89101"/>
                  <a:pt x="79463" y="89083"/>
                </a:cubicBezTo>
                <a:cubicBezTo>
                  <a:pt x="85332" y="88917"/>
                  <a:pt x="91155" y="87881"/>
                  <a:pt x="96727" y="86095"/>
                </a:cubicBezTo>
                <a:cubicBezTo>
                  <a:pt x="102311" y="84273"/>
                  <a:pt x="107609" y="81642"/>
                  <a:pt x="112479" y="78344"/>
                </a:cubicBezTo>
                <a:lnTo>
                  <a:pt x="113395" y="77737"/>
                </a:lnTo>
                <a:cubicBezTo>
                  <a:pt x="113693" y="77534"/>
                  <a:pt x="113979" y="77296"/>
                  <a:pt x="114276" y="77070"/>
                </a:cubicBezTo>
                <a:lnTo>
                  <a:pt x="116039" y="75736"/>
                </a:lnTo>
                <a:cubicBezTo>
                  <a:pt x="116634" y="75308"/>
                  <a:pt x="117170" y="74796"/>
                  <a:pt x="117729" y="74320"/>
                </a:cubicBezTo>
                <a:lnTo>
                  <a:pt x="119396" y="72867"/>
                </a:lnTo>
                <a:lnTo>
                  <a:pt x="120980" y="71319"/>
                </a:lnTo>
                <a:cubicBezTo>
                  <a:pt x="121504" y="70795"/>
                  <a:pt x="122051" y="70295"/>
                  <a:pt x="122527" y="69724"/>
                </a:cubicBezTo>
                <a:cubicBezTo>
                  <a:pt x="123504" y="68617"/>
                  <a:pt x="124528" y="67533"/>
                  <a:pt x="125421" y="66378"/>
                </a:cubicBezTo>
                <a:cubicBezTo>
                  <a:pt x="129064" y="61818"/>
                  <a:pt x="131981" y="57068"/>
                  <a:pt x="135160" y="52924"/>
                </a:cubicBezTo>
                <a:cubicBezTo>
                  <a:pt x="136755" y="50841"/>
                  <a:pt x="138399" y="48924"/>
                  <a:pt x="140184" y="47257"/>
                </a:cubicBezTo>
                <a:lnTo>
                  <a:pt x="140851" y="46638"/>
                </a:lnTo>
                <a:cubicBezTo>
                  <a:pt x="141077" y="46435"/>
                  <a:pt x="141316" y="46257"/>
                  <a:pt x="141542" y="46066"/>
                </a:cubicBezTo>
                <a:lnTo>
                  <a:pt x="142244" y="45495"/>
                </a:lnTo>
                <a:lnTo>
                  <a:pt x="142959" y="44983"/>
                </a:lnTo>
                <a:cubicBezTo>
                  <a:pt x="143899" y="44268"/>
                  <a:pt x="144923" y="43685"/>
                  <a:pt x="145971" y="43113"/>
                </a:cubicBezTo>
                <a:cubicBezTo>
                  <a:pt x="150186" y="40887"/>
                  <a:pt x="155174" y="39780"/>
                  <a:pt x="160425" y="39006"/>
                </a:cubicBezTo>
                <a:cubicBezTo>
                  <a:pt x="165676" y="38220"/>
                  <a:pt x="171236" y="37768"/>
                  <a:pt x="176975" y="36672"/>
                </a:cubicBezTo>
                <a:cubicBezTo>
                  <a:pt x="178404" y="36410"/>
                  <a:pt x="179856" y="36077"/>
                  <a:pt x="181297" y="35708"/>
                </a:cubicBezTo>
                <a:cubicBezTo>
                  <a:pt x="182749" y="35315"/>
                  <a:pt x="184202" y="34886"/>
                  <a:pt x="185643" y="34362"/>
                </a:cubicBezTo>
                <a:cubicBezTo>
                  <a:pt x="188536" y="33326"/>
                  <a:pt x="191369" y="31886"/>
                  <a:pt x="193941" y="30267"/>
                </a:cubicBezTo>
                <a:cubicBezTo>
                  <a:pt x="199073" y="26969"/>
                  <a:pt x="203311" y="22968"/>
                  <a:pt x="207336" y="19241"/>
                </a:cubicBezTo>
                <a:cubicBezTo>
                  <a:pt x="209360" y="17372"/>
                  <a:pt x="211336" y="15539"/>
                  <a:pt x="213301" y="13907"/>
                </a:cubicBezTo>
                <a:cubicBezTo>
                  <a:pt x="215289" y="12264"/>
                  <a:pt x="217325" y="10740"/>
                  <a:pt x="219432" y="9478"/>
                </a:cubicBezTo>
                <a:cubicBezTo>
                  <a:pt x="221242" y="8371"/>
                  <a:pt x="223100" y="7442"/>
                  <a:pt x="224969" y="6752"/>
                </a:cubicBezTo>
                <a:lnTo>
                  <a:pt x="216301" y="1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81"/>
          <p:cNvGrpSpPr/>
          <p:nvPr/>
        </p:nvGrpSpPr>
        <p:grpSpPr>
          <a:xfrm>
            <a:off x="1096288" y="2603800"/>
            <a:ext cx="299150" cy="1066550"/>
            <a:chOff x="818813" y="2603800"/>
            <a:chExt cx="299150" cy="1066550"/>
          </a:xfrm>
        </p:grpSpPr>
        <p:grpSp>
          <p:nvGrpSpPr>
            <p:cNvPr id="114" name="Google Shape;114;p81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115" name="Google Shape;115;p81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81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7" name="Google Shape;117;p81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8" name="Google Shape;118;p81"/>
          <p:cNvGrpSpPr/>
          <p:nvPr/>
        </p:nvGrpSpPr>
        <p:grpSpPr>
          <a:xfrm>
            <a:off x="3061271" y="2921425"/>
            <a:ext cx="299475" cy="744050"/>
            <a:chOff x="2783796" y="2921425"/>
            <a:chExt cx="299475" cy="744050"/>
          </a:xfrm>
        </p:grpSpPr>
        <p:grpSp>
          <p:nvGrpSpPr>
            <p:cNvPr id="119" name="Google Shape;119;p81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120" name="Google Shape;120;p81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rect b="b" l="l" r="r" t="t"/>
                <a:pathLst>
                  <a:path extrusionOk="0" h="11966" w="11979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81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2" name="Google Shape;122;p81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3" name="Google Shape;123;p81"/>
          <p:cNvGrpSpPr/>
          <p:nvPr/>
        </p:nvGrpSpPr>
        <p:grpSpPr>
          <a:xfrm>
            <a:off x="5051192" y="2020188"/>
            <a:ext cx="299175" cy="1645287"/>
            <a:chOff x="4773717" y="2020188"/>
            <a:chExt cx="299175" cy="1645287"/>
          </a:xfrm>
        </p:grpSpPr>
        <p:grpSp>
          <p:nvGrpSpPr>
            <p:cNvPr id="124" name="Google Shape;124;p81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125" name="Google Shape;125;p81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rect b="b" l="l" r="r" t="t"/>
                <a:pathLst>
                  <a:path extrusionOk="0" h="11979" w="11967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81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rect b="b" l="l" r="r" t="t"/>
                <a:pathLst>
                  <a:path extrusionOk="0" h="5335" w="5323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p81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8" name="Google Shape;128;p81"/>
          <p:cNvGrpSpPr/>
          <p:nvPr/>
        </p:nvGrpSpPr>
        <p:grpSpPr>
          <a:xfrm>
            <a:off x="7001350" y="1566600"/>
            <a:ext cx="299450" cy="2098850"/>
            <a:chOff x="6723875" y="1566600"/>
            <a:chExt cx="299450" cy="2098850"/>
          </a:xfrm>
        </p:grpSpPr>
        <p:grpSp>
          <p:nvGrpSpPr>
            <p:cNvPr id="129" name="Google Shape;129;p81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130" name="Google Shape;130;p81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rect b="b" l="l" r="r" t="t"/>
                <a:pathLst>
                  <a:path extrusionOk="0" h="11966" w="11978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81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2" name="Google Shape;132;p81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33" name="Google Shape;13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78251">
            <a:off x="7560346" y="450189"/>
            <a:ext cx="1007909" cy="137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and Content">
  <p:cSld name="13_Title and Conte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3"/>
          <p:cNvSpPr txBox="1"/>
          <p:nvPr>
            <p:ph type="title"/>
          </p:nvPr>
        </p:nvSpPr>
        <p:spPr>
          <a:xfrm>
            <a:off x="217715" y="273848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5358"/>
              </a:buClr>
              <a:buSzPts val="2600"/>
              <a:buFont typeface="Arial"/>
              <a:buNone/>
              <a:defRPr sz="2600">
                <a:solidFill>
                  <a:srgbClr val="5053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83"/>
          <p:cNvSpPr txBox="1"/>
          <p:nvPr/>
        </p:nvSpPr>
        <p:spPr>
          <a:xfrm>
            <a:off x="8674602" y="4832354"/>
            <a:ext cx="3192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50" spcFirstLastPara="1" rIns="91250" wrap="square" tIns="45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</a:pPr>
            <a:fld id="{00000000-1234-1234-1234-123412341234}" type="slidenum">
              <a:rPr b="0" i="0" lang="es-419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3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4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>
  <p:cSld name="Texto y Multimedia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06"/>
            <a:ext cx="9144000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47" name="Google Shape;147;p85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48" name="Google Shape;148;p85"/>
          <p:cNvSpPr txBox="1"/>
          <p:nvPr>
            <p:ph idx="2" type="body"/>
          </p:nvPr>
        </p:nvSpPr>
        <p:spPr>
          <a:xfrm>
            <a:off x="2942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  <a:defRPr b="0" i="0" sz="14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3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6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3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con grilla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3" name="Google Shape;23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2" cy="51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515" y="442463"/>
            <a:ext cx="4601063" cy="460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4"/>
          <p:cNvPicPr preferRelativeResize="0"/>
          <p:nvPr/>
        </p:nvPicPr>
        <p:blipFill rotWithShape="1">
          <a:blip r:embed="rId4">
            <a:alphaModFix/>
          </a:blip>
          <a:srcRect b="13000" l="0" r="0" t="13001"/>
          <a:stretch/>
        </p:blipFill>
        <p:spPr>
          <a:xfrm>
            <a:off x="8373247" y="77294"/>
            <a:ext cx="617375" cy="44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8" name="Google Shape;2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2" cy="51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5"/>
          <p:cNvSpPr txBox="1"/>
          <p:nvPr>
            <p:ph idx="2" type="sldNum"/>
          </p:nvPr>
        </p:nvSpPr>
        <p:spPr>
          <a:xfrm>
            <a:off x="8434613" y="4885013"/>
            <a:ext cx="278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0" name="Google Shape;30;p65"/>
          <p:cNvSpPr txBox="1"/>
          <p:nvPr/>
        </p:nvSpPr>
        <p:spPr>
          <a:xfrm>
            <a:off x="8711079" y="4885241"/>
            <a:ext cx="221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s-419" sz="500" u="none" cap="none" strike="noStrike">
                <a:solidFill>
                  <a:srgbClr val="434343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b="0" i="0" sz="500" u="none" cap="none" strike="noStrike">
              <a:solidFill>
                <a:srgbClr val="434343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negro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4" name="Google Shape;3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294" y="179659"/>
            <a:ext cx="356616" cy="26389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6"/>
          <p:cNvSpPr txBox="1"/>
          <p:nvPr/>
        </p:nvSpPr>
        <p:spPr>
          <a:xfrm>
            <a:off x="0" y="4885025"/>
            <a:ext cx="9144000" cy="274200"/>
          </a:xfrm>
          <a:prstGeom prst="rect">
            <a:avLst/>
          </a:prstGeom>
          <a:solidFill>
            <a:srgbClr val="FFFF01"/>
          </a:solidFill>
          <a:ln>
            <a:noFill/>
          </a:ln>
        </p:spPr>
        <p:txBody>
          <a:bodyPr anchorCtr="0" anchor="ctr" bIns="0" lIns="6858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chemeClr val="dk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soyhenry.com</a:t>
            </a:r>
            <a:endParaRPr b="0" i="0" sz="800" u="none" cap="none" strike="noStrike">
              <a:solidFill>
                <a:schemeClr val="dk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36" name="Google Shape;36;p66"/>
          <p:cNvSpPr txBox="1"/>
          <p:nvPr/>
        </p:nvSpPr>
        <p:spPr>
          <a:xfrm>
            <a:off x="195975" y="4862827"/>
            <a:ext cx="489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dk1"/>
                </a:solidFill>
                <a:latin typeface="IBM Plex Mono Thin"/>
                <a:ea typeface="IBM Plex Mono Thin"/>
                <a:cs typeface="IBM Plex Mono Thin"/>
                <a:sym typeface="IBM Plex Mono Thin"/>
              </a:rPr>
              <a:t>→</a:t>
            </a:r>
            <a:endParaRPr b="0" i="0" sz="2100" u="none" cap="none" strike="noStrike">
              <a:solidFill>
                <a:schemeClr val="dk1"/>
              </a:solidFill>
              <a:latin typeface="IBM Plex Mono Thin"/>
              <a:ea typeface="IBM Plex Mono Thin"/>
              <a:cs typeface="IBM Plex Mono Thin"/>
              <a:sym typeface="IBM Plex Mono Th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portada 1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9" name="Google Shape;3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44"/>
            <a:ext cx="9141712" cy="514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294" y="179659"/>
            <a:ext cx="356616" cy="26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principal 1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3" name="Google Shape;4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8" y="1287"/>
            <a:ext cx="9141712" cy="514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294" y="179659"/>
            <a:ext cx="356616" cy="26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principal 3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7" name="Google Shape;4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9"/>
          <p:cNvPicPr preferRelativeResize="0"/>
          <p:nvPr/>
        </p:nvPicPr>
        <p:blipFill rotWithShape="1">
          <a:blip r:embed="rId3">
            <a:alphaModFix/>
          </a:blip>
          <a:srcRect b="13000" l="0" r="0" t="13001"/>
          <a:stretch/>
        </p:blipFill>
        <p:spPr>
          <a:xfrm>
            <a:off x="8373247" y="77294"/>
            <a:ext cx="617375" cy="44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8.png"/><Relationship Id="rId8" Type="http://schemas.openxmlformats.org/officeDocument/2006/relationships/image" Target="../media/image34.png"/><Relationship Id="rId10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Relationship Id="rId4" Type="http://schemas.openxmlformats.org/officeDocument/2006/relationships/image" Target="../media/image5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jpg"/><Relationship Id="rId4" Type="http://schemas.openxmlformats.org/officeDocument/2006/relationships/image" Target="../media/image62.jpg"/><Relationship Id="rId5" Type="http://schemas.openxmlformats.org/officeDocument/2006/relationships/image" Target="../media/image5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jpg"/><Relationship Id="rId4" Type="http://schemas.openxmlformats.org/officeDocument/2006/relationships/image" Target="../media/image7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jpg"/><Relationship Id="rId4" Type="http://schemas.openxmlformats.org/officeDocument/2006/relationships/image" Target="../media/image6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 txBox="1"/>
          <p:nvPr/>
        </p:nvSpPr>
        <p:spPr>
          <a:xfrm>
            <a:off x="1534275" y="941500"/>
            <a:ext cx="58437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Data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Storytelling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1321250" y="2872150"/>
            <a:ext cx="623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/>
          <p:nvPr/>
        </p:nvSpPr>
        <p:spPr>
          <a:xfrm>
            <a:off x="1074300" y="1443300"/>
            <a:ext cx="6145800" cy="3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historia con datos consiste en transformar un análisis en un argumento comprensible e impactante que favorezca</a:t>
            </a:r>
            <a:r>
              <a:rPr b="0" i="0" lang="es-419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cambio, acción, propuesta o decisión.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Siempre recordando el foco en la toma de decisiones 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/>
          <p:nvPr/>
        </p:nvSpPr>
        <p:spPr>
          <a:xfrm>
            <a:off x="657225" y="941500"/>
            <a:ext cx="76677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Cómo construimos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una historia con datos?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29" name="Google Shape;229;p11"/>
          <p:cNvSpPr txBox="1"/>
          <p:nvPr/>
        </p:nvSpPr>
        <p:spPr>
          <a:xfrm>
            <a:off x="1321250" y="2872150"/>
            <a:ext cx="623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/>
        </p:nvSpPr>
        <p:spPr>
          <a:xfrm>
            <a:off x="1274150" y="1702475"/>
            <a:ext cx="2120100" cy="1083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Identificar público objetivo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>
            <a:off x="3621550" y="1702475"/>
            <a:ext cx="2120100" cy="1083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Establecer objetivos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5968950" y="1702475"/>
            <a:ext cx="2120100" cy="1083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Mencionar el alcance de nuestros datos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274150" y="3086200"/>
            <a:ext cx="2120100" cy="1083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Analizar los datos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3621550" y="3086200"/>
            <a:ext cx="2120100" cy="1083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Diseñar visualizaciones efectivas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5968950" y="3086200"/>
            <a:ext cx="2120100" cy="1083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Conclusiones 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próximos pasos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/>
        </p:nvSpPr>
        <p:spPr>
          <a:xfrm>
            <a:off x="657225" y="941500"/>
            <a:ext cx="76677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Paso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a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Paso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1321250" y="2872150"/>
            <a:ext cx="623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/>
        </p:nvSpPr>
        <p:spPr>
          <a:xfrm>
            <a:off x="1074300" y="1443300"/>
            <a:ext cx="6145800" cy="3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Durante esta etapa tenemos que realizarnos y ser capaces de responder algunas de las siguientes preguntas: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38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rol tiene la persona?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¿Cuál será el medio de comunicación?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¿Cuál es su interés, sus objetivos?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Utilizar un lenguaje de acuerdo a la audiencia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4"/>
          <p:cNvSpPr txBox="1"/>
          <p:nvPr/>
        </p:nvSpPr>
        <p:spPr>
          <a:xfrm>
            <a:off x="2548325" y="645900"/>
            <a:ext cx="52893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Identificá el público objetivo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/>
        </p:nvSpPr>
        <p:spPr>
          <a:xfrm>
            <a:off x="1074300" y="1443300"/>
            <a:ext cx="6145800" cy="2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estar definiendo los objetivos de nuestro análisis, qué preguntas queremos responder, que tipo de análisis será.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Mencionar el contexto en el cual se desarrolló la situación, hace cuánto que ocurre esto, si hubo intentos de solución dejarlos planteados y presentar la solución planteada.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5"/>
          <p:cNvSpPr txBox="1"/>
          <p:nvPr/>
        </p:nvSpPr>
        <p:spPr>
          <a:xfrm>
            <a:off x="2548325" y="645900"/>
            <a:ext cx="528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Definir Objetivos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/>
          <p:nvPr/>
        </p:nvSpPr>
        <p:spPr>
          <a:xfrm>
            <a:off x="1074300" y="1443300"/>
            <a:ext cx="61458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Comentaremos las fuentes de información asegurándose poder transmitir un proceso confiable y seguro.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datos se utilizaron para el análisis?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¿De dónde se obtienen?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¿Cómo los recopilaste?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problemas en los datos encontraste?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¿Cómo hiciste para resolverlos?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6"/>
          <p:cNvSpPr txBox="1"/>
          <p:nvPr/>
        </p:nvSpPr>
        <p:spPr>
          <a:xfrm>
            <a:off x="2548325" y="645900"/>
            <a:ext cx="528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Alcance de los datos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/>
        </p:nvSpPr>
        <p:spPr>
          <a:xfrm>
            <a:off x="1074300" y="1443300"/>
            <a:ext cx="6145800" cy="29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Comenzaremos a bucear en los datos en busqueda de patrones y tendencias que nos ayuden a comprender la situación actual del negocio, en torno a la problemática a resolver.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¿Por qué es importante considerar esta situación?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tendencias nuevas observás?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¿Cómo impacta esto al negocio?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¿Cuáles son los hallazgos centrales del análisis?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 txBox="1"/>
          <p:nvPr/>
        </p:nvSpPr>
        <p:spPr>
          <a:xfrm>
            <a:off x="2548325" y="645900"/>
            <a:ext cx="528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Análisis de los datos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/>
        </p:nvSpPr>
        <p:spPr>
          <a:xfrm>
            <a:off x="1074300" y="1443300"/>
            <a:ext cx="6145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gráficos son herramientas visuales que permiten comparar datos de manera efectiva, detectar patrones ocultos, identificar valores atípicos (outliers), descubrir grupos o clusters y sintetizar ideas complejas en representaciones comprensibles.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 txBox="1"/>
          <p:nvPr/>
        </p:nvSpPr>
        <p:spPr>
          <a:xfrm>
            <a:off x="2548325" y="645900"/>
            <a:ext cx="583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Diseñar visualizaciones 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1835950" y="3290400"/>
            <a:ext cx="4386300" cy="141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Dentro de los gráficos que podés utilizar para representar el análisis seleccioná uno que sea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conocido</a:t>
            </a: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entendible</a:t>
            </a: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/>
          <p:nvPr/>
        </p:nvSpPr>
        <p:spPr>
          <a:xfrm>
            <a:off x="1074300" y="1443300"/>
            <a:ext cx="6145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hacer un resumen de todo el proceso, problemática a resolver, hallazgos  y conclusiones.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Responder a las preguntas planteadas al inicio del análisis e interpretación de los resultados.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9"/>
          <p:cNvSpPr txBox="1"/>
          <p:nvPr/>
        </p:nvSpPr>
        <p:spPr>
          <a:xfrm>
            <a:off x="2548325" y="645900"/>
            <a:ext cx="583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 y próximos pasos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19"/>
          <p:cNvSpPr txBox="1"/>
          <p:nvPr/>
        </p:nvSpPr>
        <p:spPr>
          <a:xfrm>
            <a:off x="1835950" y="3290400"/>
            <a:ext cx="4386300" cy="109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Sumamente importante considerar cómo seguirá evolucionando este análisis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/>
          <p:nvPr/>
        </p:nvSpPr>
        <p:spPr>
          <a:xfrm>
            <a:off x="1074300" y="1443300"/>
            <a:ext cx="73806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organizaciones poseen una gran cantidad de datos históricos de clientes, movimientos, ventas, productos, etc. aunque no tiene sentido tener datos si no aprendemos de ellos y utilizamos esa información para tomar decisiones.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3" name="Google Shape;1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"/>
          <p:cNvSpPr txBox="1"/>
          <p:nvPr/>
        </p:nvSpPr>
        <p:spPr>
          <a:xfrm>
            <a:off x="1709725" y="3379100"/>
            <a:ext cx="5324100" cy="34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Entender</a:t>
            </a:r>
            <a:r>
              <a:rPr b="1" i="0" lang="es-419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problemas del negocio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1709725" y="2930175"/>
            <a:ext cx="5324100" cy="34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Identificar</a:t>
            </a:r>
            <a:r>
              <a:rPr b="1" i="0" lang="es-419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patrones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709725" y="3828025"/>
            <a:ext cx="5324100" cy="34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Detectar oportunidades y soluciones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1709725" y="4276950"/>
            <a:ext cx="5324100" cy="34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Generar</a:t>
            </a:r>
            <a:r>
              <a:rPr b="1" i="0" lang="es-419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nuevas acciones y decisiones </a:t>
            </a: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/>
          <p:nvPr/>
        </p:nvSpPr>
        <p:spPr>
          <a:xfrm>
            <a:off x="657225" y="941500"/>
            <a:ext cx="76677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Visualizaciones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295" name="Google Shape;295;p20"/>
          <p:cNvSpPr txBox="1"/>
          <p:nvPr/>
        </p:nvSpPr>
        <p:spPr>
          <a:xfrm>
            <a:off x="1321250" y="2872150"/>
            <a:ext cx="623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/>
          <p:nvPr/>
        </p:nvSpPr>
        <p:spPr>
          <a:xfrm>
            <a:off x="604348" y="1863750"/>
            <a:ext cx="7935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40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Cómo realizar visualizaciones impactantes</a:t>
            </a:r>
            <a:endParaRPr b="0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"/>
          <p:cNvSpPr txBox="1"/>
          <p:nvPr/>
        </p:nvSpPr>
        <p:spPr>
          <a:xfrm>
            <a:off x="-35725" y="8030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 quiero priorizar el gráfico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22"/>
          <p:cNvGrpSpPr/>
          <p:nvPr/>
        </p:nvGrpSpPr>
        <p:grpSpPr>
          <a:xfrm>
            <a:off x="1767092" y="1383097"/>
            <a:ext cx="5740500" cy="3177600"/>
            <a:chOff x="1802817" y="1826022"/>
            <a:chExt cx="5740500" cy="3177600"/>
          </a:xfrm>
        </p:grpSpPr>
        <p:sp>
          <p:nvSpPr>
            <p:cNvPr id="307" name="Google Shape;307;p22"/>
            <p:cNvSpPr/>
            <p:nvPr/>
          </p:nvSpPr>
          <p:spPr>
            <a:xfrm>
              <a:off x="1802817" y="1826022"/>
              <a:ext cx="5740500" cy="3177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255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2"/>
            <p:cNvSpPr txBox="1"/>
            <p:nvPr/>
          </p:nvSpPr>
          <p:spPr>
            <a:xfrm>
              <a:off x="2450250" y="4170377"/>
              <a:ext cx="424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pic>
          <p:nvPicPr>
            <p:cNvPr id="309" name="Google Shape;30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65997" y="2167110"/>
              <a:ext cx="3923445" cy="2341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2"/>
            <p:cNvSpPr txBox="1"/>
            <p:nvPr/>
          </p:nvSpPr>
          <p:spPr>
            <a:xfrm>
              <a:off x="2304338" y="1997760"/>
              <a:ext cx="78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-419" sz="16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Título</a:t>
              </a:r>
              <a:endParaRPr b="0" i="0" sz="16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11" name="Google Shape;311;p22"/>
            <p:cNvSpPr txBox="1"/>
            <p:nvPr/>
          </p:nvSpPr>
          <p:spPr>
            <a:xfrm>
              <a:off x="3646312" y="4526411"/>
              <a:ext cx="92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detalles</a:t>
              </a:r>
              <a:endParaRPr b="0" i="0" sz="16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12" name="Google Shape;312;p22"/>
            <p:cNvSpPr txBox="1"/>
            <p:nvPr/>
          </p:nvSpPr>
          <p:spPr>
            <a:xfrm>
              <a:off x="5880421" y="2703336"/>
              <a:ext cx="1561800" cy="19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Detalle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 la Conclusión o el </a:t>
              </a:r>
              <a:r>
                <a:rPr b="0" i="1" lang="es-419" sz="18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Insight</a:t>
              </a:r>
              <a:endParaRPr b="0" i="1" sz="18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313" name="Google Shape;313;p22"/>
          <p:cNvSpPr txBox="1"/>
          <p:nvPr/>
        </p:nvSpPr>
        <p:spPr>
          <a:xfrm>
            <a:off x="-35725" y="332650"/>
            <a:ext cx="9144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s-419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Visualización</a:t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/>
          <p:nvPr/>
        </p:nvSpPr>
        <p:spPr>
          <a:xfrm>
            <a:off x="-35725" y="8030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 quiero priorizar el gráfico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23"/>
          <p:cNvGrpSpPr/>
          <p:nvPr/>
        </p:nvGrpSpPr>
        <p:grpSpPr>
          <a:xfrm>
            <a:off x="1767092" y="1383097"/>
            <a:ext cx="5740500" cy="3177600"/>
            <a:chOff x="1802817" y="1826022"/>
            <a:chExt cx="5740500" cy="3177600"/>
          </a:xfrm>
        </p:grpSpPr>
        <p:sp>
          <p:nvSpPr>
            <p:cNvPr id="320" name="Google Shape;320;p23"/>
            <p:cNvSpPr/>
            <p:nvPr/>
          </p:nvSpPr>
          <p:spPr>
            <a:xfrm>
              <a:off x="1802817" y="1826022"/>
              <a:ext cx="5740500" cy="3177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255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3"/>
            <p:cNvSpPr txBox="1"/>
            <p:nvPr/>
          </p:nvSpPr>
          <p:spPr>
            <a:xfrm>
              <a:off x="2450250" y="4170377"/>
              <a:ext cx="424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pic>
          <p:nvPicPr>
            <p:cNvPr id="322" name="Google Shape;32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65997" y="2167110"/>
              <a:ext cx="3923445" cy="2341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3"/>
            <p:cNvSpPr txBox="1"/>
            <p:nvPr/>
          </p:nvSpPr>
          <p:spPr>
            <a:xfrm>
              <a:off x="2304338" y="1997760"/>
              <a:ext cx="78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-419" sz="16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Título</a:t>
              </a:r>
              <a:endParaRPr b="0" i="0" sz="16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4" name="Google Shape;324;p23"/>
            <p:cNvSpPr txBox="1"/>
            <p:nvPr/>
          </p:nvSpPr>
          <p:spPr>
            <a:xfrm>
              <a:off x="3646312" y="4526411"/>
              <a:ext cx="92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detalles</a:t>
              </a:r>
              <a:endParaRPr b="0" i="0" sz="16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25" name="Google Shape;325;p23"/>
            <p:cNvSpPr txBox="1"/>
            <p:nvPr/>
          </p:nvSpPr>
          <p:spPr>
            <a:xfrm>
              <a:off x="5880421" y="2703336"/>
              <a:ext cx="1561800" cy="19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Detalle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419" sz="18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 la Conclusión o el </a:t>
              </a:r>
              <a:r>
                <a:rPr b="0" i="1" lang="es-419" sz="1800" u="none" cap="none" strike="noStrike">
                  <a:solidFill>
                    <a:srgbClr val="66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Insight</a:t>
              </a:r>
              <a:endParaRPr b="0" i="1" sz="18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326" name="Google Shape;326;p23"/>
          <p:cNvSpPr txBox="1"/>
          <p:nvPr/>
        </p:nvSpPr>
        <p:spPr>
          <a:xfrm>
            <a:off x="-35725" y="332650"/>
            <a:ext cx="9144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s-419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Visualización</a:t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/>
          <p:nvPr/>
        </p:nvSpPr>
        <p:spPr>
          <a:xfrm>
            <a:off x="-35725" y="8030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 quiero priorizar el gráfico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-35725" y="332650"/>
            <a:ext cx="9144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s-419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Visualización</a:t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33" name="Google Shape;333;p24"/>
          <p:cNvGrpSpPr/>
          <p:nvPr/>
        </p:nvGrpSpPr>
        <p:grpSpPr>
          <a:xfrm>
            <a:off x="2878950" y="2279852"/>
            <a:ext cx="3386100" cy="1312455"/>
            <a:chOff x="2878950" y="1983413"/>
            <a:chExt cx="3386100" cy="1249243"/>
          </a:xfrm>
        </p:grpSpPr>
        <p:sp>
          <p:nvSpPr>
            <p:cNvPr id="334" name="Google Shape;334;p24"/>
            <p:cNvSpPr txBox="1"/>
            <p:nvPr/>
          </p:nvSpPr>
          <p:spPr>
            <a:xfrm>
              <a:off x="3034810" y="1983413"/>
              <a:ext cx="30744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419" sz="20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Lie Factor</a:t>
              </a:r>
              <a:endParaRPr b="0" i="0" sz="2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35" name="Google Shape;335;p24"/>
            <p:cNvSpPr txBox="1"/>
            <p:nvPr/>
          </p:nvSpPr>
          <p:spPr>
            <a:xfrm>
              <a:off x="2878950" y="2460288"/>
              <a:ext cx="33861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419" sz="20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Ratio tinta-información</a:t>
              </a:r>
              <a:endParaRPr b="0" i="0" sz="2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3034810" y="2937156"/>
              <a:ext cx="30744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s-419" sz="20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Etiquetado claro</a:t>
              </a:r>
              <a:endParaRPr b="0" i="0" sz="2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031" y="1772353"/>
            <a:ext cx="3975982" cy="256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0284" y="1873079"/>
            <a:ext cx="3626095" cy="236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5"/>
          <p:cNvSpPr txBox="1"/>
          <p:nvPr/>
        </p:nvSpPr>
        <p:spPr>
          <a:xfrm>
            <a:off x="0" y="396975"/>
            <a:ext cx="9144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s-419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Lie Factor</a:t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515075" y="4121175"/>
            <a:ext cx="8307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Gráficos tridimensionales pueden ser engañosos visualmente y no representar fehacientemente las relaciones entre categorías</a:t>
            </a:r>
            <a:endParaRPr b="0" i="0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1811867"/>
            <a:ext cx="3858158" cy="227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66" y="1819254"/>
            <a:ext cx="3865548" cy="226167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6"/>
          <p:cNvSpPr txBox="1"/>
          <p:nvPr/>
        </p:nvSpPr>
        <p:spPr>
          <a:xfrm>
            <a:off x="0" y="775575"/>
            <a:ext cx="9144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s-419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Etiquetado claro</a:t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00035">
            <a:off x="3672239" y="1314634"/>
            <a:ext cx="421468" cy="42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1404" y="1288979"/>
            <a:ext cx="415230" cy="41523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/>
          <p:nvPr/>
        </p:nvSpPr>
        <p:spPr>
          <a:xfrm>
            <a:off x="486000" y="4097150"/>
            <a:ext cx="8172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etiquetado claro proporciona una identificación precisa de los datos, permite a los usuarios distinguir rápidamente las escalas y cómo se relacionan las variables entre sí.</a:t>
            </a:r>
            <a:endParaRPr b="0" i="0" sz="1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7"/>
          <p:cNvPicPr preferRelativeResize="0"/>
          <p:nvPr/>
        </p:nvPicPr>
        <p:blipFill rotWithShape="1">
          <a:blip r:embed="rId3">
            <a:alphaModFix/>
          </a:blip>
          <a:srcRect b="0" l="0" r="0" t="9008"/>
          <a:stretch/>
        </p:blipFill>
        <p:spPr>
          <a:xfrm>
            <a:off x="1135267" y="112961"/>
            <a:ext cx="6573899" cy="4463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8"/>
          <p:cNvPicPr preferRelativeResize="0"/>
          <p:nvPr/>
        </p:nvPicPr>
        <p:blipFill rotWithShape="1">
          <a:blip r:embed="rId3">
            <a:alphaModFix/>
          </a:blip>
          <a:srcRect b="31932" l="0" r="0" t="31385"/>
          <a:stretch/>
        </p:blipFill>
        <p:spPr>
          <a:xfrm>
            <a:off x="4270875" y="1461337"/>
            <a:ext cx="3361975" cy="6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8"/>
          <p:cNvPicPr preferRelativeResize="0"/>
          <p:nvPr/>
        </p:nvPicPr>
        <p:blipFill rotWithShape="1">
          <a:blip r:embed="rId4">
            <a:alphaModFix/>
          </a:blip>
          <a:srcRect b="24916" l="0" r="0" t="23603"/>
          <a:stretch/>
        </p:blipFill>
        <p:spPr>
          <a:xfrm>
            <a:off x="3500438" y="2286626"/>
            <a:ext cx="2143125" cy="11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988" y="2494992"/>
            <a:ext cx="2352475" cy="78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2963" y="1391695"/>
            <a:ext cx="2143125" cy="90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8"/>
          <p:cNvPicPr preferRelativeResize="0"/>
          <p:nvPr/>
        </p:nvPicPr>
        <p:blipFill rotWithShape="1">
          <a:blip r:embed="rId7">
            <a:alphaModFix/>
          </a:blip>
          <a:srcRect b="18490" l="0" r="0" t="17394"/>
          <a:stretch/>
        </p:blipFill>
        <p:spPr>
          <a:xfrm>
            <a:off x="6141575" y="2193142"/>
            <a:ext cx="1958925" cy="125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119" y="3666150"/>
            <a:ext cx="2660968" cy="7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7013" y="3777705"/>
            <a:ext cx="1958925" cy="56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41575" y="3572910"/>
            <a:ext cx="2352475" cy="9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 txBox="1"/>
          <p:nvPr/>
        </p:nvSpPr>
        <p:spPr>
          <a:xfrm>
            <a:off x="-42862" y="384500"/>
            <a:ext cx="9144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s-419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Herramientas para diseñar presentaciones</a:t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/>
        </p:nvSpPr>
        <p:spPr>
          <a:xfrm>
            <a:off x="657225" y="941500"/>
            <a:ext cx="76677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EJEMPLO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1321250" y="2872150"/>
            <a:ext cx="623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/>
        </p:nvSpPr>
        <p:spPr>
          <a:xfrm>
            <a:off x="1074300" y="1443300"/>
            <a:ext cx="73806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Esto requiere combinar los datos y el conocimiento de negocio, con el objetivo de fundamentar decisiones y generar nuevas acciones a partir de información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419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sólida, objetiva y confiable. </a:t>
            </a:r>
            <a:endParaRPr b="1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/>
          <p:nvPr/>
        </p:nvSpPr>
        <p:spPr>
          <a:xfrm>
            <a:off x="793625" y="1097823"/>
            <a:ext cx="76155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es-419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CASO INSPIRADOR</a:t>
            </a:r>
            <a:endParaRPr b="1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contar un caso inspirador entrando en detalle en cada uno de los 6 pasos de la estructura para profundizar en cómo se aplican. Para ello, tomamos a Spotify como ejemplo.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Un dibujo animado con letras&#10;&#10;Descripción generada automáticamente con confianza baja" id="385" name="Google Shape;3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350" y="2861890"/>
            <a:ext cx="1679361" cy="50380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0"/>
          <p:cNvSpPr txBox="1"/>
          <p:nvPr/>
        </p:nvSpPr>
        <p:spPr>
          <a:xfrm>
            <a:off x="793613" y="3546960"/>
            <a:ext cx="77559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una servicio de música, podcasts y videos digitales que da acceso a canciones y contenidos de creadores de todo el mundo. 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/>
        </p:nvSpPr>
        <p:spPr>
          <a:xfrm>
            <a:off x="488250" y="814650"/>
            <a:ext cx="8167500" cy="4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PÚBLICO OBJETIVO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 de 500 millones de usuarios que utilizan dispositivos electrónicos y son apasionados por escuchar música en cualquier lugar.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endParaRPr b="1"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 de año, las personas suelen hacer balances respecto a los logros obtenidos durante el año en distintos aspectos de la vida.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Generar más interacción en la plataforma, incrementar el nivel de engagement y visibilidad en redes sociales. 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/>
        </p:nvSpPr>
        <p:spPr>
          <a:xfrm>
            <a:off x="599550" y="1396475"/>
            <a:ext cx="79449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UNIVERSO DE DATOS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utilizaron los datos de los primeros 10 meses del año 2022 correspondiente a los usuarios que tienen cuenta gratis y premium.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Minutos totales que un usuario escuchó música.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Sus artistas y canciones más escuchadas del año.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Géneros de preferencia.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de canciones escuchadas.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/>
        </p:nvSpPr>
        <p:spPr>
          <a:xfrm>
            <a:off x="687495" y="1453325"/>
            <a:ext cx="77997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ANÁLISIS DE DATOS </a:t>
            </a:r>
            <a:br>
              <a:rPr b="0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Permite conocer la personalidad musical de los usuarios y su propio comportamiento como consumidor de música, sus gustos y hábitos de reproducción.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Identificaron 16 categorías de perfiles de usuarios que definen los gustos musicales, por ejemplo, el aventurero, el adoptador temprano, el conocedor, el viajero en el tiempo, etc.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/>
        </p:nvSpPr>
        <p:spPr>
          <a:xfrm>
            <a:off x="734025" y="1278950"/>
            <a:ext cx="74148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ANÁLISIS DE DATOS </a:t>
            </a:r>
            <a:br>
              <a:rPr b="0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Algunos hallazgos relevantes del 2022 fueron: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Bad Bunny resultó ser el artista más escuchado de toda la plataforma por tercer año consecutivo. 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Taylor Swift lideró los listados en Australia y Reino Unido.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Harry Styles tuvo el mayor número de reproducciones con la canción As it was.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 txBox="1"/>
          <p:nvPr/>
        </p:nvSpPr>
        <p:spPr>
          <a:xfrm>
            <a:off x="851625" y="1212800"/>
            <a:ext cx="38700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VISUALIZACIÓN</a:t>
            </a:r>
            <a:b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un formato de video breve, se informa que van a mostrar las estadísticas sobre las canciones y artistas que más escucharon en el año. 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n que contiene Diagrama&#10;&#10;Descripción generada automáticamente" id="417" name="Google Shape;417;p35"/>
          <p:cNvPicPr preferRelativeResize="0"/>
          <p:nvPr/>
        </p:nvPicPr>
        <p:blipFill rotWithShape="1">
          <a:blip r:embed="rId3">
            <a:alphaModFix/>
          </a:blip>
          <a:srcRect b="2736" l="0" r="0" t="9835"/>
          <a:stretch/>
        </p:blipFill>
        <p:spPr>
          <a:xfrm>
            <a:off x="5183575" y="1358624"/>
            <a:ext cx="1522479" cy="2827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 perro&#10;&#10;Descripción generada automáticamente con confianza media" id="418" name="Google Shape;418;p35"/>
          <p:cNvPicPr preferRelativeResize="0"/>
          <p:nvPr/>
        </p:nvPicPr>
        <p:blipFill rotWithShape="1">
          <a:blip r:embed="rId4">
            <a:alphaModFix/>
          </a:blip>
          <a:srcRect b="3173" l="0" r="0" t="9398"/>
          <a:stretch/>
        </p:blipFill>
        <p:spPr>
          <a:xfrm>
            <a:off x="6854821" y="1358624"/>
            <a:ext cx="1522479" cy="281038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5"/>
          <p:cNvSpPr txBox="1"/>
          <p:nvPr/>
        </p:nvSpPr>
        <p:spPr>
          <a:xfrm>
            <a:off x="851615" y="3090812"/>
            <a:ext cx="387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Observá lo simple y claro que se muestran los datos y en las imágenes más relevantes aparece en el margen inferior la opción de compartir. 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/>
        </p:nvSpPr>
        <p:spPr>
          <a:xfrm>
            <a:off x="737425" y="738950"/>
            <a:ext cx="21621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s-419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géneros más escuchados se ven con una imagen donde cada género es un planeta orbitando alrededor del sol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iagrama&#10;&#10;Descripción generada automáticamente" id="426" name="Google Shape;426;p36"/>
          <p:cNvPicPr preferRelativeResize="0"/>
          <p:nvPr/>
        </p:nvPicPr>
        <p:blipFill rotWithShape="1">
          <a:blip r:embed="rId3">
            <a:alphaModFix/>
          </a:blip>
          <a:srcRect b="3375" l="0" r="0" t="8959"/>
          <a:stretch/>
        </p:blipFill>
        <p:spPr>
          <a:xfrm>
            <a:off x="1105432" y="2122751"/>
            <a:ext cx="1522479" cy="281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Descripción generada automáticamente" id="427" name="Google Shape;427;p36"/>
          <p:cNvPicPr preferRelativeResize="0"/>
          <p:nvPr/>
        </p:nvPicPr>
        <p:blipFill rotWithShape="1">
          <a:blip r:embed="rId4">
            <a:alphaModFix/>
          </a:blip>
          <a:srcRect b="3218" l="0" r="0" t="15301"/>
          <a:stretch/>
        </p:blipFill>
        <p:spPr>
          <a:xfrm>
            <a:off x="6584696" y="2089220"/>
            <a:ext cx="1533591" cy="2838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Mapa&#10;&#10;Descripción generada automáticamente" id="428" name="Google Shape;428;p36"/>
          <p:cNvPicPr preferRelativeResize="0"/>
          <p:nvPr/>
        </p:nvPicPr>
        <p:blipFill rotWithShape="1">
          <a:blip r:embed="rId5">
            <a:alphaModFix/>
          </a:blip>
          <a:srcRect b="2946" l="0" r="0" t="9617"/>
          <a:stretch/>
        </p:blipFill>
        <p:spPr>
          <a:xfrm>
            <a:off x="3805205" y="2109786"/>
            <a:ext cx="1533591" cy="283088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 txBox="1"/>
          <p:nvPr/>
        </p:nvSpPr>
        <p:spPr>
          <a:xfrm>
            <a:off x="3320376" y="748075"/>
            <a:ext cx="24069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s-419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Hay un título con 3 definiciones que describen el humor o ambiente que representa la banda que más escuchaste en un momento del día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6302688" y="748075"/>
            <a:ext cx="209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b="0" i="0" lang="es-419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cantidad de minutos durante los que escuchaste música y se compara con la media de tu país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/>
        </p:nvSpPr>
        <p:spPr>
          <a:xfrm>
            <a:off x="281675" y="975938"/>
            <a:ext cx="38580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primera imagen de la derecha muestra cuál es la canción que más escuchaste, qué día tuvo mayor reproducción y cuantas veces se ejecutó.</a:t>
            </a:r>
            <a:b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utilizan textos en negrita para destacar y un tamaño de tipografía </a:t>
            </a:r>
            <a:b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 pequeña para lo que es menos relevante.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imagen del medio informa el total </a:t>
            </a:r>
            <a:b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canciones que escuchaste y la última posee el ranking de las 5 principales. Y todos poseen la opción para compartir.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nterfaz de usuario gráfica&#10;&#10;Descripción generada automáticamente" id="437" name="Google Shape;437;p37"/>
          <p:cNvPicPr preferRelativeResize="0"/>
          <p:nvPr/>
        </p:nvPicPr>
        <p:blipFill rotWithShape="1">
          <a:blip r:embed="rId3">
            <a:alphaModFix/>
          </a:blip>
          <a:srcRect b="3725" l="51707" r="0" t="10045"/>
          <a:stretch/>
        </p:blipFill>
        <p:spPr>
          <a:xfrm>
            <a:off x="7328351" y="1366115"/>
            <a:ext cx="1522479" cy="2817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" id="438" name="Google Shape;438;p37"/>
          <p:cNvPicPr preferRelativeResize="0"/>
          <p:nvPr/>
        </p:nvPicPr>
        <p:blipFill rotWithShape="1">
          <a:blip r:embed="rId3">
            <a:alphaModFix/>
          </a:blip>
          <a:srcRect b="3109" l="0" r="49789" t="8800"/>
          <a:stretch/>
        </p:blipFill>
        <p:spPr>
          <a:xfrm>
            <a:off x="5734012" y="1366116"/>
            <a:ext cx="1522479" cy="2817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Descripción generada automáticamente" id="439" name="Google Shape;439;p37"/>
          <p:cNvPicPr preferRelativeResize="0"/>
          <p:nvPr/>
        </p:nvPicPr>
        <p:blipFill rotWithShape="1">
          <a:blip r:embed="rId4">
            <a:alphaModFix/>
          </a:blip>
          <a:srcRect b="3116" l="0" r="0" t="10326"/>
          <a:stretch/>
        </p:blipFill>
        <p:spPr>
          <a:xfrm>
            <a:off x="4139673" y="1366116"/>
            <a:ext cx="1522479" cy="28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/>
        </p:nvSpPr>
        <p:spPr>
          <a:xfrm>
            <a:off x="2212725" y="1304234"/>
            <a:ext cx="22182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genera una lista de reproducción con tus 100 canciones favoritas del año. 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iagrama&#10;&#10;Descripción generada automáticamente" id="446" name="Google Shape;446;p38"/>
          <p:cNvPicPr preferRelativeResize="0"/>
          <p:nvPr/>
        </p:nvPicPr>
        <p:blipFill rotWithShape="1">
          <a:blip r:embed="rId3">
            <a:alphaModFix/>
          </a:blip>
          <a:srcRect b="3558" l="0" r="0" t="10898"/>
          <a:stretch/>
        </p:blipFill>
        <p:spPr>
          <a:xfrm>
            <a:off x="571895" y="1317444"/>
            <a:ext cx="1537101" cy="281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Descripción generada automáticamente con confianza media" id="447" name="Google Shape;447;p38"/>
          <p:cNvPicPr preferRelativeResize="0"/>
          <p:nvPr/>
        </p:nvPicPr>
        <p:blipFill rotWithShape="1">
          <a:blip r:embed="rId4">
            <a:alphaModFix/>
          </a:blip>
          <a:srcRect b="3423" l="0" r="0" t="9026"/>
          <a:stretch/>
        </p:blipFill>
        <p:spPr>
          <a:xfrm>
            <a:off x="4847561" y="1317436"/>
            <a:ext cx="1512154" cy="28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8"/>
          <p:cNvSpPr txBox="1"/>
          <p:nvPr/>
        </p:nvSpPr>
        <p:spPr>
          <a:xfrm>
            <a:off x="6448429" y="1304225"/>
            <a:ext cx="24084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Revela quién es el artista que más escuchaste y te muestra la lista de tus 5 más escuchados. </a:t>
            </a:r>
            <a:b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También con la opción de Compartir la historia.</a:t>
            </a:r>
            <a:b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/>
        </p:nvSpPr>
        <p:spPr>
          <a:xfrm>
            <a:off x="626050" y="919475"/>
            <a:ext cx="55410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s-419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CONCLUSIÓN</a:t>
            </a:r>
            <a:r>
              <a:rPr b="0" i="0" lang="es-419" sz="18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800" u="none" cap="none" strike="noStrik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Realizan un resumen de los datos relevantes.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simple y no menciona detalles técnicos.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 revela el top 5 de los artistas y las canciones más escuchadas, el total de minutos que escuchaste música y el género más escuchado.  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Finaliza con una llamada a la acción colocando un botón más grande y llamativo que los anteriores para compartir el contenido, haciendo más evidente que el objetivo planteado estaba propuesto.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b="0" i="0" lang="es-419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n que contiene Escala de tiempo&#10;&#10;Descripción generada automáticamente" id="455" name="Google Shape;455;p39"/>
          <p:cNvPicPr preferRelativeResize="0"/>
          <p:nvPr/>
        </p:nvPicPr>
        <p:blipFill rotWithShape="1">
          <a:blip r:embed="rId3">
            <a:alphaModFix/>
          </a:blip>
          <a:srcRect b="12441" l="11740" r="11170" t="10806"/>
          <a:stretch/>
        </p:blipFill>
        <p:spPr>
          <a:xfrm>
            <a:off x="6319912" y="919464"/>
            <a:ext cx="1806911" cy="37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/>
        </p:nvSpPr>
        <p:spPr>
          <a:xfrm>
            <a:off x="657225" y="941500"/>
            <a:ext cx="76677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Qué es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data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storytelling?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1321250" y="2872150"/>
            <a:ext cx="623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 txBox="1"/>
          <p:nvPr/>
        </p:nvSpPr>
        <p:spPr>
          <a:xfrm>
            <a:off x="657225" y="941500"/>
            <a:ext cx="76677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REPASO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1321250" y="2872150"/>
            <a:ext cx="623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/>
        </p:nvSpPr>
        <p:spPr>
          <a:xfrm>
            <a:off x="760025" y="1950600"/>
            <a:ext cx="59217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419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Tenés que explicarle a tu nuevo líder sobre un análisis que hiciste la semana pasada</a:t>
            </a:r>
            <a:br>
              <a:rPr b="0" i="0" lang="es-419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419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¿Cuál es el paso siguiente ahora que conocés tu público objetivo?</a:t>
            </a: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760025" y="1080575"/>
            <a:ext cx="7692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CCD7"/>
              </a:buClr>
              <a:buSzPts val="21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REPASEMOS LOS CONTENIDOS!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 txBox="1"/>
          <p:nvPr/>
        </p:nvSpPr>
        <p:spPr>
          <a:xfrm>
            <a:off x="760025" y="2421425"/>
            <a:ext cx="55818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419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tendrías en cuenta sobre el  análisis de datos que realizaste para explicarle a tu líder?</a:t>
            </a: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760025" y="1080575"/>
            <a:ext cx="7692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CCD7"/>
              </a:buClr>
              <a:buSzPts val="21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REPASEMOS LOS CONTENIDOS!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/>
        </p:nvSpPr>
        <p:spPr>
          <a:xfrm>
            <a:off x="760025" y="2528563"/>
            <a:ext cx="57411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419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como parte del cierre de la historia</a:t>
            </a:r>
            <a:br>
              <a:rPr b="1" i="0" lang="es-419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-419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agregarías?</a:t>
            </a:r>
            <a:endParaRPr b="1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760025" y="1080575"/>
            <a:ext cx="7692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CCD7"/>
              </a:buClr>
              <a:buSzPts val="2100"/>
              <a:buFont typeface="Arial"/>
              <a:buNone/>
            </a:pPr>
            <a:r>
              <a:rPr b="1" i="0" lang="es-419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REPASEMOS LOS CONTENIDOS!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/>
        </p:nvSpPr>
        <p:spPr>
          <a:xfrm>
            <a:off x="761700" y="1625875"/>
            <a:ext cx="7620600" cy="25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Vimos la importancia de analizar los datos para facilitar la toma de decisiones, la información valiosa que aportan y el poder de la narrativa para diseñar historias impactantes.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continuación destacamos los aspectos más relevantes que mencionamos durante la clase para contar tu historia con datos de manera efectiva. 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0" y="780800"/>
            <a:ext cx="91440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s-419" sz="2700" u="none" cap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Recapitulando</a:t>
            </a:r>
            <a:endParaRPr b="0" i="0" sz="27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/>
          <p:nvPr/>
        </p:nvSpPr>
        <p:spPr>
          <a:xfrm>
            <a:off x="938425" y="1199725"/>
            <a:ext cx="76134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700"/>
              <a:buFont typeface="Arial"/>
              <a:buNone/>
            </a:pPr>
            <a:r>
              <a:rPr b="1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Identificá el público objetivo</a:t>
            </a:r>
            <a:br>
              <a:rPr b="1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Diseña la historia en base a la audiencia, medio de comunicación y tiempo.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6" name="Google Shape;496;p45"/>
          <p:cNvGrpSpPr/>
          <p:nvPr/>
        </p:nvGrpSpPr>
        <p:grpSpPr>
          <a:xfrm>
            <a:off x="531557" y="1136733"/>
            <a:ext cx="406859" cy="492581"/>
            <a:chOff x="454308" y="995338"/>
            <a:chExt cx="723305" cy="875700"/>
          </a:xfrm>
        </p:grpSpPr>
        <p:sp>
          <p:nvSpPr>
            <p:cNvPr id="497" name="Google Shape;497;p45"/>
            <p:cNvSpPr/>
            <p:nvPr/>
          </p:nvSpPr>
          <p:spPr>
            <a:xfrm rot="-5400000">
              <a:off x="454313" y="1071555"/>
              <a:ext cx="723300" cy="72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5"/>
            <p:cNvSpPr txBox="1"/>
            <p:nvPr/>
          </p:nvSpPr>
          <p:spPr>
            <a:xfrm>
              <a:off x="454308" y="995338"/>
              <a:ext cx="723300" cy="8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419" sz="2000" u="none" cap="none" strike="noStrike">
                  <a:solidFill>
                    <a:srgbClr val="FFEF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</a:t>
              </a:r>
              <a:endParaRPr b="0" i="0" sz="2000" u="none" cap="none" strike="noStrike">
                <a:solidFill>
                  <a:srgbClr val="FFEF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499" name="Google Shape;499;p45"/>
          <p:cNvSpPr/>
          <p:nvPr/>
        </p:nvSpPr>
        <p:spPr>
          <a:xfrm>
            <a:off x="934625" y="2493425"/>
            <a:ext cx="77085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700"/>
              <a:buFont typeface="Aria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Definí el contexto y objetivo de la historia</a:t>
            </a:r>
            <a:br>
              <a:rPr b="1" i="0" lang="es-419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Escribí la agenda (lista de temas), cuál es el desafío y conclusión.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p45"/>
          <p:cNvGrpSpPr/>
          <p:nvPr/>
        </p:nvGrpSpPr>
        <p:grpSpPr>
          <a:xfrm>
            <a:off x="531557" y="2417695"/>
            <a:ext cx="406859" cy="492581"/>
            <a:chOff x="454308" y="995338"/>
            <a:chExt cx="723305" cy="875700"/>
          </a:xfrm>
        </p:grpSpPr>
        <p:sp>
          <p:nvSpPr>
            <p:cNvPr id="501" name="Google Shape;501;p45"/>
            <p:cNvSpPr/>
            <p:nvPr/>
          </p:nvSpPr>
          <p:spPr>
            <a:xfrm rot="-5400000">
              <a:off x="454313" y="1071555"/>
              <a:ext cx="723300" cy="723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5"/>
            <p:cNvSpPr txBox="1"/>
            <p:nvPr/>
          </p:nvSpPr>
          <p:spPr>
            <a:xfrm>
              <a:off x="454308" y="995338"/>
              <a:ext cx="723300" cy="8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419" sz="2000" u="none" cap="none" strike="noStrike">
                  <a:solidFill>
                    <a:srgbClr val="FFEF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2</a:t>
              </a:r>
              <a:endParaRPr b="0" i="0" sz="2000" u="none" cap="none" strike="noStrike">
                <a:solidFill>
                  <a:srgbClr val="FFEF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503" name="Google Shape;503;p45"/>
          <p:cNvSpPr/>
          <p:nvPr/>
        </p:nvSpPr>
        <p:spPr>
          <a:xfrm>
            <a:off x="938425" y="3524700"/>
            <a:ext cx="71367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700"/>
              <a:buFont typeface="Aria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Describí el universo de datos</a:t>
            </a:r>
            <a:br>
              <a:rPr b="1" i="0" lang="es-419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Mencioná las fuentes de información.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Transmití un proceso confiable basado en evidencia.</a:t>
            </a:r>
            <a:br>
              <a:rPr b="1" i="0" lang="es-419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5"/>
          <p:cNvSpPr/>
          <p:nvPr/>
        </p:nvSpPr>
        <p:spPr>
          <a:xfrm rot="-5400000">
            <a:off x="531597" y="3496636"/>
            <a:ext cx="406800" cy="406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5"/>
          <p:cNvSpPr txBox="1"/>
          <p:nvPr/>
        </p:nvSpPr>
        <p:spPr>
          <a:xfrm>
            <a:off x="554287" y="3453700"/>
            <a:ext cx="36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FFEF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b="0" i="0" sz="2000" u="none" cap="none" strike="noStrike">
              <a:solidFill>
                <a:srgbClr val="FFEF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/>
          <p:nvPr/>
        </p:nvSpPr>
        <p:spPr>
          <a:xfrm>
            <a:off x="1007450" y="1043075"/>
            <a:ext cx="73089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700"/>
              <a:buFont typeface="Arial"/>
              <a:buNone/>
            </a:pPr>
            <a:r>
              <a:rPr b="1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Analizar los descubrimientos y resultados 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7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Foco en las tendencias principales y más relevantes.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Sé claro, conciso, convincente y coloquial.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2" name="Google Shape;512;p46"/>
          <p:cNvGrpSpPr/>
          <p:nvPr/>
        </p:nvGrpSpPr>
        <p:grpSpPr>
          <a:xfrm>
            <a:off x="600582" y="1038433"/>
            <a:ext cx="406859" cy="492581"/>
            <a:chOff x="454308" y="995338"/>
            <a:chExt cx="723305" cy="875700"/>
          </a:xfrm>
        </p:grpSpPr>
        <p:sp>
          <p:nvSpPr>
            <p:cNvPr id="513" name="Google Shape;513;p46"/>
            <p:cNvSpPr/>
            <p:nvPr/>
          </p:nvSpPr>
          <p:spPr>
            <a:xfrm rot="-5400000">
              <a:off x="454313" y="1071555"/>
              <a:ext cx="723300" cy="72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6"/>
            <p:cNvSpPr txBox="1"/>
            <p:nvPr/>
          </p:nvSpPr>
          <p:spPr>
            <a:xfrm>
              <a:off x="454308" y="995338"/>
              <a:ext cx="723300" cy="8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419" sz="2000" u="none" cap="none" strike="noStrike">
                  <a:solidFill>
                    <a:srgbClr val="FFEF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4</a:t>
              </a:r>
              <a:endParaRPr b="0" i="0" sz="2000" u="none" cap="none" strike="noStrike">
                <a:solidFill>
                  <a:srgbClr val="FFEF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515" name="Google Shape;515;p46"/>
          <p:cNvSpPr/>
          <p:nvPr/>
        </p:nvSpPr>
        <p:spPr>
          <a:xfrm>
            <a:off x="1003650" y="2224950"/>
            <a:ext cx="71367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700"/>
              <a:buFont typeface="Aria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Diseñar visualizaciones efectivas</a:t>
            </a:r>
            <a:br>
              <a:rPr b="1" i="0" lang="es-419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Sintentizá ideas complejas de manera clara e impactante. Utilizá tipografía legible y gráficos entendibles. 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Buscá equilibro entre el texto y los gráficos.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7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6" name="Google Shape;516;p46"/>
          <p:cNvGrpSpPr/>
          <p:nvPr/>
        </p:nvGrpSpPr>
        <p:grpSpPr>
          <a:xfrm>
            <a:off x="600582" y="2224945"/>
            <a:ext cx="406859" cy="492581"/>
            <a:chOff x="454308" y="995338"/>
            <a:chExt cx="723305" cy="875700"/>
          </a:xfrm>
        </p:grpSpPr>
        <p:sp>
          <p:nvSpPr>
            <p:cNvPr id="517" name="Google Shape;517;p46"/>
            <p:cNvSpPr/>
            <p:nvPr/>
          </p:nvSpPr>
          <p:spPr>
            <a:xfrm rot="-5400000">
              <a:off x="454313" y="1071555"/>
              <a:ext cx="723300" cy="723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6"/>
            <p:cNvSpPr txBox="1"/>
            <p:nvPr/>
          </p:nvSpPr>
          <p:spPr>
            <a:xfrm>
              <a:off x="454308" y="995338"/>
              <a:ext cx="723300" cy="8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419" sz="2000" u="none" cap="none" strike="noStrike">
                  <a:solidFill>
                    <a:srgbClr val="FFEF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5</a:t>
              </a:r>
              <a:endParaRPr b="0" i="0" sz="2000" u="none" cap="none" strike="noStrike">
                <a:solidFill>
                  <a:srgbClr val="FFEF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519" name="Google Shape;519;p46"/>
          <p:cNvSpPr/>
          <p:nvPr/>
        </p:nvSpPr>
        <p:spPr>
          <a:xfrm>
            <a:off x="1007450" y="3720900"/>
            <a:ext cx="71367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700"/>
              <a:buFont typeface="Arial"/>
              <a:buNone/>
            </a:pPr>
            <a:r>
              <a:rPr b="1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Concluí de manera persuasiva </a:t>
            </a:r>
            <a:br>
              <a:rPr b="1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Sugerí acciones concretas que faciliten la toma de decisiones y considerá cómo se va a medir el éxito. 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0" name="Google Shape;520;p46"/>
          <p:cNvGrpSpPr/>
          <p:nvPr/>
        </p:nvGrpSpPr>
        <p:grpSpPr>
          <a:xfrm>
            <a:off x="600582" y="3716258"/>
            <a:ext cx="406859" cy="492581"/>
            <a:chOff x="454308" y="995338"/>
            <a:chExt cx="723305" cy="875700"/>
          </a:xfrm>
        </p:grpSpPr>
        <p:sp>
          <p:nvSpPr>
            <p:cNvPr id="521" name="Google Shape;521;p46"/>
            <p:cNvSpPr/>
            <p:nvPr/>
          </p:nvSpPr>
          <p:spPr>
            <a:xfrm rot="-5400000">
              <a:off x="454313" y="1071555"/>
              <a:ext cx="723300" cy="723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6"/>
            <p:cNvSpPr txBox="1"/>
            <p:nvPr/>
          </p:nvSpPr>
          <p:spPr>
            <a:xfrm>
              <a:off x="454308" y="995338"/>
              <a:ext cx="723300" cy="8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419" sz="2000" u="none" cap="none" strike="noStrike">
                  <a:solidFill>
                    <a:srgbClr val="FFEF0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6</a:t>
              </a:r>
              <a:endParaRPr b="0" i="0" sz="2000" u="none" cap="none" strike="noStrike">
                <a:solidFill>
                  <a:srgbClr val="FFEF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"/>
          <p:cNvSpPr/>
          <p:nvPr/>
        </p:nvSpPr>
        <p:spPr>
          <a:xfrm>
            <a:off x="917800" y="1327825"/>
            <a:ext cx="76779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comunicación debe ser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clara, precisa, directa y sencilla.</a:t>
            </a:r>
            <a:br>
              <a:rPr b="1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Mantené la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escucha activa.</a:t>
            </a:r>
            <a:br>
              <a:rPr b="1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Utilizá ejemplos y analogías para transmitir mensajes complejos. 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emociones ayudan a las personas a conectar desde lo personal, al </a:t>
            </a:r>
            <a:r>
              <a:rPr b="1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involucrarse emocionalmente</a:t>
            </a: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 probable que preste atención y le genere mayor interés.</a:t>
            </a:r>
            <a:b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Obtené retroalimentación y prácticá!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9" name="Google Shape;529;p47"/>
          <p:cNvGrpSpPr/>
          <p:nvPr/>
        </p:nvGrpSpPr>
        <p:grpSpPr>
          <a:xfrm>
            <a:off x="578987" y="1372951"/>
            <a:ext cx="282405" cy="282405"/>
            <a:chOff x="7305275" y="3235300"/>
            <a:chExt cx="1406400" cy="1406400"/>
          </a:xfrm>
        </p:grpSpPr>
        <p:sp>
          <p:nvSpPr>
            <p:cNvPr id="530" name="Google Shape;530;p47"/>
            <p:cNvSpPr/>
            <p:nvPr/>
          </p:nvSpPr>
          <p:spPr>
            <a:xfrm>
              <a:off x="7375774" y="3305801"/>
              <a:ext cx="1265400" cy="1265400"/>
            </a:xfrm>
            <a:prstGeom prst="ellipse">
              <a:avLst/>
            </a:prstGeom>
            <a:solidFill>
              <a:srgbClr val="FFEF00"/>
            </a:solidFill>
            <a:ln cap="flat" cmpd="sng" w="9525">
              <a:solidFill>
                <a:srgbClr val="FFE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1" name="Google Shape;531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05275" y="3235300"/>
              <a:ext cx="1406400" cy="140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2" name="Google Shape;532;p47"/>
          <p:cNvGrpSpPr/>
          <p:nvPr/>
        </p:nvGrpSpPr>
        <p:grpSpPr>
          <a:xfrm>
            <a:off x="578987" y="1920151"/>
            <a:ext cx="282405" cy="282405"/>
            <a:chOff x="7305275" y="3235300"/>
            <a:chExt cx="1406400" cy="1406400"/>
          </a:xfrm>
        </p:grpSpPr>
        <p:sp>
          <p:nvSpPr>
            <p:cNvPr id="533" name="Google Shape;533;p47"/>
            <p:cNvSpPr/>
            <p:nvPr/>
          </p:nvSpPr>
          <p:spPr>
            <a:xfrm>
              <a:off x="7375774" y="3305801"/>
              <a:ext cx="1265400" cy="1265400"/>
            </a:xfrm>
            <a:prstGeom prst="ellipse">
              <a:avLst/>
            </a:prstGeom>
            <a:solidFill>
              <a:srgbClr val="FFEF00"/>
            </a:solidFill>
            <a:ln cap="flat" cmpd="sng" w="9525">
              <a:solidFill>
                <a:srgbClr val="FFE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4" name="Google Shape;534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05275" y="3235300"/>
              <a:ext cx="1406400" cy="140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5" name="Google Shape;535;p47"/>
          <p:cNvGrpSpPr/>
          <p:nvPr/>
        </p:nvGrpSpPr>
        <p:grpSpPr>
          <a:xfrm>
            <a:off x="578987" y="2467351"/>
            <a:ext cx="282405" cy="282405"/>
            <a:chOff x="7305275" y="3235300"/>
            <a:chExt cx="1406400" cy="1406400"/>
          </a:xfrm>
        </p:grpSpPr>
        <p:sp>
          <p:nvSpPr>
            <p:cNvPr id="536" name="Google Shape;536;p47"/>
            <p:cNvSpPr/>
            <p:nvPr/>
          </p:nvSpPr>
          <p:spPr>
            <a:xfrm>
              <a:off x="7375774" y="3305801"/>
              <a:ext cx="1265400" cy="1265400"/>
            </a:xfrm>
            <a:prstGeom prst="ellipse">
              <a:avLst/>
            </a:prstGeom>
            <a:solidFill>
              <a:srgbClr val="FFEF00"/>
            </a:solidFill>
            <a:ln cap="flat" cmpd="sng" w="9525">
              <a:solidFill>
                <a:srgbClr val="FFE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7" name="Google Shape;537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05275" y="3235300"/>
              <a:ext cx="1406400" cy="140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" name="Google Shape;538;p47"/>
          <p:cNvGrpSpPr/>
          <p:nvPr/>
        </p:nvGrpSpPr>
        <p:grpSpPr>
          <a:xfrm>
            <a:off x="578987" y="2967551"/>
            <a:ext cx="282405" cy="282405"/>
            <a:chOff x="7305275" y="3235300"/>
            <a:chExt cx="1406400" cy="1406400"/>
          </a:xfrm>
        </p:grpSpPr>
        <p:sp>
          <p:nvSpPr>
            <p:cNvPr id="539" name="Google Shape;539;p47"/>
            <p:cNvSpPr/>
            <p:nvPr/>
          </p:nvSpPr>
          <p:spPr>
            <a:xfrm>
              <a:off x="7375774" y="3305801"/>
              <a:ext cx="1265400" cy="1265400"/>
            </a:xfrm>
            <a:prstGeom prst="ellipse">
              <a:avLst/>
            </a:prstGeom>
            <a:solidFill>
              <a:srgbClr val="FFEF00"/>
            </a:solidFill>
            <a:ln cap="flat" cmpd="sng" w="9525">
              <a:solidFill>
                <a:srgbClr val="FFE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0" name="Google Shape;540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05275" y="3235300"/>
              <a:ext cx="1406400" cy="140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Google Shape;541;p47"/>
          <p:cNvGrpSpPr/>
          <p:nvPr/>
        </p:nvGrpSpPr>
        <p:grpSpPr>
          <a:xfrm>
            <a:off x="578987" y="4078976"/>
            <a:ext cx="282405" cy="282405"/>
            <a:chOff x="7305275" y="3235300"/>
            <a:chExt cx="1406400" cy="1406400"/>
          </a:xfrm>
        </p:grpSpPr>
        <p:sp>
          <p:nvSpPr>
            <p:cNvPr id="542" name="Google Shape;542;p47"/>
            <p:cNvSpPr/>
            <p:nvPr/>
          </p:nvSpPr>
          <p:spPr>
            <a:xfrm>
              <a:off x="7375774" y="3305801"/>
              <a:ext cx="1265400" cy="1265400"/>
            </a:xfrm>
            <a:prstGeom prst="ellipse">
              <a:avLst/>
            </a:prstGeom>
            <a:solidFill>
              <a:srgbClr val="FFEF00"/>
            </a:solidFill>
            <a:ln cap="flat" cmpd="sng" w="9525">
              <a:solidFill>
                <a:srgbClr val="FFE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3" name="Google Shape;543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05275" y="3235300"/>
              <a:ext cx="1406400" cy="1406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"/>
          <p:cNvSpPr txBox="1"/>
          <p:nvPr/>
        </p:nvSpPr>
        <p:spPr>
          <a:xfrm>
            <a:off x="657225" y="941500"/>
            <a:ext cx="76677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-419" sz="6000" u="none" cap="none" strike="noStrike">
                <a:solidFill>
                  <a:srgbClr val="FFFF01"/>
                </a:solidFill>
                <a:latin typeface="Anybody"/>
                <a:ea typeface="Anybody"/>
                <a:cs typeface="Anybody"/>
                <a:sym typeface="Anybody"/>
              </a:rPr>
              <a:t>ACTIVIDAD</a:t>
            </a:r>
            <a:endParaRPr b="1" i="0" sz="6000" u="none" cap="none" strike="noStrike">
              <a:solidFill>
                <a:srgbClr val="FFFF01"/>
              </a:solidFill>
              <a:latin typeface="Anybody"/>
              <a:ea typeface="Anybody"/>
              <a:cs typeface="Anybody"/>
              <a:sym typeface="Anybody"/>
            </a:endParaRPr>
          </a:p>
        </p:txBody>
      </p:sp>
      <p:sp>
        <p:nvSpPr>
          <p:cNvPr id="549" name="Google Shape;549;p48"/>
          <p:cNvSpPr txBox="1"/>
          <p:nvPr/>
        </p:nvSpPr>
        <p:spPr>
          <a:xfrm>
            <a:off x="1321250" y="2872150"/>
            <a:ext cx="623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9"/>
          <p:cNvSpPr txBox="1"/>
          <p:nvPr>
            <p:ph idx="4294967295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3300">
                <a:solidFill>
                  <a:schemeClr val="dk2"/>
                </a:solidFill>
              </a:rPr>
              <a:t>UX - </a:t>
            </a:r>
            <a:r>
              <a:rPr lang="es-419" sz="3300">
                <a:solidFill>
                  <a:schemeClr val="dk2"/>
                </a:solidFill>
              </a:rPr>
              <a:t>Parte I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555" name="Google Shape;555;p49"/>
          <p:cNvSpPr txBox="1"/>
          <p:nvPr/>
        </p:nvSpPr>
        <p:spPr>
          <a:xfrm>
            <a:off x="447788" y="1382757"/>
            <a:ext cx="83733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 armarán grupos aleatoriamente.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Cada grupo recibirá un rol al azar para el que deberá 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realizar un 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dashboard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..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/>
        </p:nvSpPr>
        <p:spPr>
          <a:xfrm>
            <a:off x="1074300" y="1443300"/>
            <a:ext cx="6145800" cy="3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historia con datos consiste en transformar un análisis en un argumento comprensible e impactante que favorezca</a:t>
            </a:r>
            <a:r>
              <a:rPr b="0" i="0" lang="es-419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cambio, acción, propuesta o decisión.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Siempre recordando el foco en la toma de decisiones 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0"/>
          <p:cNvSpPr txBox="1"/>
          <p:nvPr>
            <p:ph idx="4294967295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3300">
                <a:solidFill>
                  <a:schemeClr val="dk2"/>
                </a:solidFill>
              </a:rPr>
              <a:t>UX - </a:t>
            </a:r>
            <a:r>
              <a:rPr lang="es-419" sz="3300">
                <a:solidFill>
                  <a:schemeClr val="dk2"/>
                </a:solidFill>
              </a:rPr>
              <a:t>Parte I - Importante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561" name="Google Shape;561;p50"/>
          <p:cNvSpPr txBox="1"/>
          <p:nvPr/>
        </p:nvSpPr>
        <p:spPr>
          <a:xfrm>
            <a:off x="447788" y="1382757"/>
            <a:ext cx="83733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 Medium"/>
              <a:buChar char="-"/>
            </a:pP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Tener en cuenta que </a:t>
            </a:r>
            <a:r>
              <a:rPr b="1" i="0" lang="es-419" sz="2000" u="sng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 es una práctica para dedicar tiempo a la limpieza, sino a la visualización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 Enfocarse en 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presentación.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Una vez que ya 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tienen avanzado 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su dashboard preparen un speech para convencer a su usuario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del dashboard desarrollado</a:t>
            </a: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/>
          <p:nvPr>
            <p:ph idx="4294967295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3300">
                <a:solidFill>
                  <a:schemeClr val="dk2"/>
                </a:solidFill>
              </a:rPr>
              <a:t>UX - </a:t>
            </a:r>
            <a:r>
              <a:rPr lang="es-419" sz="3300">
                <a:solidFill>
                  <a:schemeClr val="dk2"/>
                </a:solidFill>
              </a:rPr>
              <a:t>Parte I - Importante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567" name="Google Shape;567;p51"/>
          <p:cNvSpPr txBox="1"/>
          <p:nvPr/>
        </p:nvSpPr>
        <p:spPr>
          <a:xfrm>
            <a:off x="447788" y="1382757"/>
            <a:ext cx="83733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Céntrense en el usuario que les asignaron y piensen:</a:t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¿Qué le gustaría a esa persona visualizar?</a:t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¿Qué información analiza normalmente?</a:t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b="0" i="0" lang="es-419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¿Qué experiencia queremos que se lleve del dashboard?</a:t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2"/>
          <p:cNvSpPr txBox="1"/>
          <p:nvPr>
            <p:ph idx="4294967295" type="title"/>
          </p:nvPr>
        </p:nvSpPr>
        <p:spPr>
          <a:xfrm>
            <a:off x="847875" y="621675"/>
            <a:ext cx="50079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419">
                <a:solidFill>
                  <a:schemeClr val="lt1"/>
                </a:solidFill>
              </a:rPr>
              <a:t>UX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419">
                <a:solidFill>
                  <a:schemeClr val="lt1"/>
                </a:solidFill>
              </a:rPr>
              <a:t>Parte II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3" name="Google Shape;57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5175" y="3315175"/>
            <a:ext cx="1587700" cy="15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2"/>
          <p:cNvSpPr txBox="1"/>
          <p:nvPr>
            <p:ph idx="4294967295" type="title"/>
          </p:nvPr>
        </p:nvSpPr>
        <p:spPr>
          <a:xfrm>
            <a:off x="2748750" y="2747175"/>
            <a:ext cx="3191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i="1" lang="es-419" sz="3400">
                <a:solidFill>
                  <a:schemeClr val="lt1"/>
                </a:solidFill>
              </a:rPr>
              <a:t>Rotaciones</a:t>
            </a:r>
            <a:endParaRPr i="1"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3"/>
          <p:cNvSpPr txBox="1"/>
          <p:nvPr>
            <p:ph idx="4294967295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3300">
                <a:solidFill>
                  <a:schemeClr val="dk2"/>
                </a:solidFill>
              </a:rPr>
              <a:t>UX - </a:t>
            </a:r>
            <a:r>
              <a:rPr lang="es-419" sz="3300">
                <a:solidFill>
                  <a:schemeClr val="dk2"/>
                </a:solidFill>
              </a:rPr>
              <a:t>Parte II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580" name="Google Shape;580;p53"/>
          <p:cNvSpPr txBox="1"/>
          <p:nvPr/>
        </p:nvSpPr>
        <p:spPr>
          <a:xfrm>
            <a:off x="447800" y="1382750"/>
            <a:ext cx="83733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 grupo se</a:t>
            </a:r>
            <a:r>
              <a:rPr b="0" i="0" lang="es-419" sz="1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elegirá un integrante. </a:t>
            </a:r>
            <a:br>
              <a:rPr b="0" i="0" lang="es-419" sz="1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9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El usuario escuchará al equipo y dará </a:t>
            </a:r>
            <a:r>
              <a:rPr b="0" i="0" lang="es-419" sz="1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su feedback. </a:t>
            </a:r>
            <a:endParaRPr b="0" i="0" sz="19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Tendrán 3 minutos por rotación. </a:t>
            </a:r>
            <a:endParaRPr b="0" i="0" sz="19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4"/>
          <p:cNvSpPr txBox="1"/>
          <p:nvPr>
            <p:ph idx="4294967295" type="title"/>
          </p:nvPr>
        </p:nvSpPr>
        <p:spPr>
          <a:xfrm>
            <a:off x="2007675" y="948025"/>
            <a:ext cx="4350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419">
                <a:solidFill>
                  <a:schemeClr val="lt1"/>
                </a:solidFill>
              </a:rPr>
              <a:t>Estereotipos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419">
                <a:solidFill>
                  <a:schemeClr val="lt1"/>
                </a:solidFill>
              </a:rPr>
              <a:t>de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419">
                <a:solidFill>
                  <a:schemeClr val="lt1"/>
                </a:solidFill>
              </a:rPr>
              <a:t>Usuarios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5"/>
          <p:cNvSpPr txBox="1"/>
          <p:nvPr>
            <p:ph idx="4294967295" type="title"/>
          </p:nvPr>
        </p:nvSpPr>
        <p:spPr>
          <a:xfrm>
            <a:off x="213275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3300">
                <a:solidFill>
                  <a:schemeClr val="dk2"/>
                </a:solidFill>
              </a:rPr>
              <a:t>UX - Usuario - CEO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591" name="Google Shape;591;p55"/>
          <p:cNvSpPr txBox="1"/>
          <p:nvPr/>
        </p:nvSpPr>
        <p:spPr>
          <a:xfrm>
            <a:off x="447794" y="1382750"/>
            <a:ext cx="45141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sng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CEO</a:t>
            </a:r>
            <a:endParaRPr b="1" i="0" sz="2000" u="sng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Solo quiero los </a:t>
            </a:r>
            <a:r>
              <a:rPr b="1" i="0" lang="es-419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números importantes.</a:t>
            </a:r>
            <a:endParaRPr b="1" i="0" sz="17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 tengo tiempo para perder…. </a:t>
            </a:r>
            <a:endParaRPr b="0" i="0" sz="17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Así que quiero todo </a:t>
            </a:r>
            <a:r>
              <a:rPr b="1" i="0" lang="es-419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instantáneo y fácil.</a:t>
            </a:r>
            <a:endParaRPr b="1" i="0" sz="17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2" name="Google Shape;59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4294" y="1271525"/>
            <a:ext cx="3877306" cy="21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"/>
          <p:cNvSpPr txBox="1"/>
          <p:nvPr>
            <p:ph idx="4294967295" type="title"/>
          </p:nvPr>
        </p:nvSpPr>
        <p:spPr>
          <a:xfrm>
            <a:off x="213275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3300">
                <a:solidFill>
                  <a:schemeClr val="dk2"/>
                </a:solidFill>
              </a:rPr>
              <a:t>UX - Usuario - CFO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598" name="Google Shape;598;p56"/>
          <p:cNvSpPr txBox="1"/>
          <p:nvPr/>
        </p:nvSpPr>
        <p:spPr>
          <a:xfrm>
            <a:off x="4251400" y="1351350"/>
            <a:ext cx="4551900" cy="2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sng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CFO</a:t>
            </a:r>
            <a:endParaRPr b="1" i="0" sz="2000" u="sng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sng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Quiero presentarle al CEO y que me entienda..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 si me pregunta algo de detalle necesito poder explicarlo…. 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Así que quiero poder </a:t>
            </a:r>
            <a:r>
              <a:rPr b="1" i="0" lang="es-419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justificar todo con el detalle de números</a:t>
            </a:r>
            <a:r>
              <a:rPr b="0" i="0" lang="es-419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9" name="Google Shape;59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711640"/>
            <a:ext cx="3057244" cy="1720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7"/>
          <p:cNvSpPr txBox="1"/>
          <p:nvPr>
            <p:ph idx="4294967295" type="title"/>
          </p:nvPr>
        </p:nvSpPr>
        <p:spPr>
          <a:xfrm>
            <a:off x="213275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3300">
                <a:solidFill>
                  <a:schemeClr val="dk2"/>
                </a:solidFill>
              </a:rPr>
              <a:t>UX - Usuario - Directora de Marketing</a:t>
            </a:r>
            <a:endParaRPr/>
          </a:p>
        </p:txBody>
      </p:sp>
      <p:sp>
        <p:nvSpPr>
          <p:cNvPr id="605" name="Google Shape;605;p57"/>
          <p:cNvSpPr txBox="1"/>
          <p:nvPr/>
        </p:nvSpPr>
        <p:spPr>
          <a:xfrm>
            <a:off x="447800" y="1382750"/>
            <a:ext cx="44187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sng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Directora de Marketing</a:t>
            </a:r>
            <a:br>
              <a:rPr b="1" i="0" lang="es-419" sz="2000" u="sng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2000" u="sng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Quiero que mi presentación sea </a:t>
            </a:r>
            <a:r>
              <a:rPr b="1" i="0" lang="es-419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Fancy!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Gráficos e infografías que me permitan contar una historia.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Odio los números.</a:t>
            </a:r>
            <a:endParaRPr b="0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6" name="Google Shape;60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900" y="1271525"/>
            <a:ext cx="3972701" cy="2607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8"/>
          <p:cNvSpPr txBox="1"/>
          <p:nvPr>
            <p:ph idx="4294967295" type="title"/>
          </p:nvPr>
        </p:nvSpPr>
        <p:spPr>
          <a:xfrm>
            <a:off x="213275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3300">
                <a:solidFill>
                  <a:schemeClr val="dk2"/>
                </a:solidFill>
              </a:rPr>
              <a:t>UX - Usuario - Analista de datos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612" name="Google Shape;612;p58"/>
          <p:cNvSpPr txBox="1"/>
          <p:nvPr/>
        </p:nvSpPr>
        <p:spPr>
          <a:xfrm>
            <a:off x="4395475" y="1353925"/>
            <a:ext cx="45519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sng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Analista de datos</a:t>
            </a:r>
            <a:br>
              <a:rPr b="1" i="0" lang="es-419" sz="2000" u="sng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2000" u="sng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Quiero acceder a todos los datos…..</a:t>
            </a:r>
            <a:endParaRPr b="0" i="0" sz="17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Quiero todos los gráficos…..</a:t>
            </a:r>
            <a:endParaRPr b="0" i="0" sz="17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Quiero todos los números….</a:t>
            </a:r>
            <a:endParaRPr b="0" i="0" sz="17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Quiero hacer el curso de marketing digital y cambiar de carrera!</a:t>
            </a:r>
            <a:endParaRPr b="0" i="0" sz="17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3" name="Google Shape;6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71525"/>
            <a:ext cx="4090674" cy="273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/>
        </p:nvSpPr>
        <p:spPr>
          <a:xfrm>
            <a:off x="1074300" y="1443300"/>
            <a:ext cx="6145800" cy="1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mantener una comunicación efectiva se requieren </a:t>
            </a:r>
            <a:r>
              <a:rPr b="1" i="0" lang="es-419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datos, narrativa y visualizaciones.</a:t>
            </a:r>
            <a:endParaRPr b="1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0375" y="2290575"/>
            <a:ext cx="2043300" cy="20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4599" y="1157523"/>
            <a:ext cx="4520350" cy="28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/>
        </p:nvSpPr>
        <p:spPr>
          <a:xfrm>
            <a:off x="1688650" y="743200"/>
            <a:ext cx="6145800" cy="4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s-419" sz="2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Propósito:</a:t>
            </a:r>
            <a:endParaRPr b="1" i="0" sz="2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419" sz="2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¿Quiénes conforman tu audiencia?</a:t>
            </a:r>
            <a:endParaRPr b="0" i="0" sz="2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419" sz="2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¿Qué preguntas tienen para hacer?</a:t>
            </a:r>
            <a:endParaRPr b="0" i="0" sz="2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419" sz="2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¿Qué respuestas encontras para ellas?</a:t>
            </a:r>
            <a:endParaRPr b="0" i="0" sz="2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419" sz="2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¿Qué otras preguntas inspira esto? ¿Qué conversaciones surgirán?</a:t>
            </a:r>
            <a:endParaRPr b="0" i="0" sz="2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s-419" sz="2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Centrarse en el usuario</a:t>
            </a:r>
            <a:endParaRPr b="1" i="0" sz="2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25" y="2807025"/>
            <a:ext cx="1603275" cy="203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9"/>
          <p:cNvGrpSpPr/>
          <p:nvPr/>
        </p:nvGrpSpPr>
        <p:grpSpPr>
          <a:xfrm>
            <a:off x="5784717" y="1646975"/>
            <a:ext cx="3305700" cy="3483050"/>
            <a:chOff x="5632317" y="1189775"/>
            <a:chExt cx="3305700" cy="3483050"/>
          </a:xfrm>
        </p:grpSpPr>
        <p:sp>
          <p:nvSpPr>
            <p:cNvPr id="210" name="Google Shape;210;p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Ahora qué?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Aborda las consecuencias, decisiones, </a:t>
              </a:r>
              <a:endPara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s-419" sz="12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Montserrat"/>
                  <a:ea typeface="Montserrat"/>
                  <a:cs typeface="Montserrat"/>
                  <a:sym typeface="Montserrat"/>
                </a:rPr>
                <a:t>acciones y soluciones propuestas</a:t>
              </a:r>
              <a:endParaRPr b="1" i="0" sz="12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9"/>
          <p:cNvGrpSpPr/>
          <p:nvPr/>
        </p:nvGrpSpPr>
        <p:grpSpPr>
          <a:xfrm>
            <a:off x="152400" y="1647189"/>
            <a:ext cx="3546900" cy="3482836"/>
            <a:chOff x="0" y="1189989"/>
            <a:chExt cx="3546900" cy="3482836"/>
          </a:xfrm>
        </p:grpSpPr>
        <p:sp>
          <p:nvSpPr>
            <p:cNvPr id="213" name="Google Shape;213;p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Qué?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Vamos a establecer contexto.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determinar el caso a accionar, problemática, actores, fuentes de datos.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3096604" y="1646975"/>
            <a:ext cx="3305700" cy="3483050"/>
            <a:chOff x="2944204" y="1189775"/>
            <a:chExt cx="3305700" cy="3483050"/>
          </a:xfrm>
        </p:grpSpPr>
        <p:sp>
          <p:nvSpPr>
            <p:cNvPr id="216" name="Google Shape;216;p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419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Por qué?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 comienza a indagar en  la relevancia, causas, factores e implicaciones de la situación o desafío.</a:t>
              </a:r>
              <a:endPara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Cuales seran las beneficios de desarrollar este producto analitico.</a:t>
              </a:r>
              <a:endPara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NR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